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8" r:id="rId5"/>
    <p:sldMasterId id="214748365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y="6858000" cx="9144000"/>
  <p:notesSz cx="6858000" cy="9144000"/>
  <p:embeddedFontLst>
    <p:embeddedFont>
      <p:font typeface="Roboto"/>
      <p:regular r:id="rId37"/>
      <p:bold r:id="rId38"/>
      <p:italic r:id="rId39"/>
      <p:boldItalic r:id="rId40"/>
    </p:embeddedFont>
    <p:embeddedFont>
      <p:font typeface="Roboto Condensed Light"/>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773">
          <p15:clr>
            <a:srgbClr val="A4A3A4"/>
          </p15:clr>
        </p15:guide>
        <p15:guide id="2" pos="18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0C69A456-8285-433D-BC75-728B196D8FF8}">
  <a:tblStyle styleId="{0C69A456-8285-433D-BC75-728B196D8FF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773" orient="horz"/>
        <p:guide pos="183"/>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3.xml"/><Relationship Id="rId42" Type="http://schemas.openxmlformats.org/officeDocument/2006/relationships/font" Target="fonts/RobotoCondensedLight-bold.fntdata"/><Relationship Id="rId41" Type="http://schemas.openxmlformats.org/officeDocument/2006/relationships/font" Target="fonts/RobotoCondensedLight-regular.fntdata"/><Relationship Id="rId22" Type="http://schemas.openxmlformats.org/officeDocument/2006/relationships/slide" Target="slides/slide15.xml"/><Relationship Id="rId44" Type="http://schemas.openxmlformats.org/officeDocument/2006/relationships/font" Target="fonts/RobotoCondensedLight-boldItalic.fntdata"/><Relationship Id="rId21" Type="http://schemas.openxmlformats.org/officeDocument/2006/relationships/slide" Target="slides/slide14.xml"/><Relationship Id="rId43" Type="http://schemas.openxmlformats.org/officeDocument/2006/relationships/font" Target="fonts/RobotoCondensedLight-italic.fntdata"/><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font" Target="fonts/Roboto-regular.fntdata"/><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font" Target="fonts/Roboto-italic.fntdata"/><Relationship Id="rId16" Type="http://schemas.openxmlformats.org/officeDocument/2006/relationships/slide" Target="slides/slide9.xml"/><Relationship Id="rId38" Type="http://schemas.openxmlformats.org/officeDocument/2006/relationships/font" Target="fonts/Roboto-bold.fntdata"/><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6adbcbbd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g6adbcbbdcb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6adecca0d0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6adecca0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65c88b5b0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g65c88b5b04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65c88b5b0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g65c88b5b04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6ad013eec2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6ad013eec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6ad013eec2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6ad013eec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9" name="Shape 189"/>
        <p:cNvGrpSpPr/>
        <p:nvPr/>
      </p:nvGrpSpPr>
      <p:grpSpPr>
        <a:xfrm>
          <a:off x="0" y="0"/>
          <a:ext cx="0" cy="0"/>
          <a:chOff x="0" y="0"/>
          <a:chExt cx="0" cy="0"/>
        </a:xfrm>
      </p:grpSpPr>
      <p:sp>
        <p:nvSpPr>
          <p:cNvPr id="190" name="Google Shape;190;g6ad013eec2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6ad013eec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6ad013eec2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6ad013eec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6ad013eec2_0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6ad013eec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6ad013eec2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6ad013eec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6b183c79d0_2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6b183c79d0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6ad013eec2_2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6ad013eec2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65c88b5b04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g65c88b5b04_1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6ad013eec2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a:t>
            </a:r>
            <a:r>
              <a:rPr lang="en-US"/>
              <a:t>mazon has this feature as well. So why walmart wins over amazon?</a:t>
            </a:r>
            <a:endParaRPr/>
          </a:p>
        </p:txBody>
      </p:sp>
      <p:sp>
        <p:nvSpPr>
          <p:cNvPr id="248" name="Google Shape;248;g6ad013eec2_3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6ad013eec2_0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6ad013eec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6b183c79d0_2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6b183c79d0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6b0297f06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6b0297f06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6ad013eec2_1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6ad013eec2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7" name="Shape 277"/>
        <p:cNvGrpSpPr/>
        <p:nvPr/>
      </p:nvGrpSpPr>
      <p:grpSpPr>
        <a:xfrm>
          <a:off x="0" y="0"/>
          <a:ext cx="0" cy="0"/>
          <a:chOff x="0" y="0"/>
          <a:chExt cx="0" cy="0"/>
        </a:xfrm>
      </p:grpSpPr>
      <p:sp>
        <p:nvSpPr>
          <p:cNvPr id="278" name="Google Shape;278;g47975c97d2_4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47975c97d2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47975c97d2_4_1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47975c97d2_4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65c88b5b04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g65c88b5b04_1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65c88b5b04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g65c88b5b04_1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6ad013eec2_2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6ad013eec2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47975c97d2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47975c97d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6ad013eec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6ad013eec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6ad013eec2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g6ad013eec2_1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p:spTree>
      <p:nvGrpSpPr>
        <p:cNvPr id="6" name="Shape 6"/>
        <p:cNvGrpSpPr/>
        <p:nvPr/>
      </p:nvGrpSpPr>
      <p:grpSpPr>
        <a:xfrm>
          <a:off x="0" y="0"/>
          <a:ext cx="0" cy="0"/>
          <a:chOff x="0" y="0"/>
          <a:chExt cx="0" cy="0"/>
        </a:xfrm>
      </p:grpSpPr>
      <p:sp>
        <p:nvSpPr>
          <p:cNvPr id="7" name="Google Shape;7;p2"/>
          <p:cNvSpPr txBox="1"/>
          <p:nvPr>
            <p:ph idx="1" type="subTitle"/>
          </p:nvPr>
        </p:nvSpPr>
        <p:spPr>
          <a:xfrm>
            <a:off x="3239196" y="3793068"/>
            <a:ext cx="5096935" cy="1684868"/>
          </a:xfrm>
          <a:prstGeom prst="rect">
            <a:avLst/>
          </a:prstGeom>
          <a:noFill/>
          <a:ln>
            <a:noFill/>
          </a:ln>
        </p:spPr>
        <p:txBody>
          <a:bodyPr anchorCtr="0" anchor="t" bIns="45700" lIns="91425" spcFirstLastPara="1" rIns="91425" wrap="square" tIns="45700">
            <a:noAutofit/>
          </a:bodyPr>
          <a:lstStyle>
            <a:lvl1pPr lvl="0" marR="0" rtl="0" algn="l">
              <a:lnSpc>
                <a:spcPct val="120000"/>
              </a:lnSpc>
              <a:spcBef>
                <a:spcPts val="600"/>
              </a:spcBef>
              <a:spcAft>
                <a:spcPts val="0"/>
              </a:spcAft>
              <a:buClr>
                <a:srgbClr val="7F7F7F"/>
              </a:buClr>
              <a:buSzPts val="3000"/>
              <a:buFont typeface="Arial"/>
              <a:buNone/>
              <a:defRPr b="0" i="0" sz="3000" u="none" cap="none" strike="noStrike">
                <a:solidFill>
                  <a:srgbClr val="7F7F7F"/>
                </a:solidFill>
                <a:latin typeface="Roboto Condensed Light"/>
                <a:ea typeface="Roboto Condensed Light"/>
                <a:cs typeface="Roboto Condensed Light"/>
                <a:sym typeface="Roboto Condensed Light"/>
              </a:defRPr>
            </a:lvl1pPr>
            <a:lvl2pPr lvl="1" marR="0" rtl="0" algn="ctr">
              <a:spcBef>
                <a:spcPts val="420"/>
              </a:spcBef>
              <a:spcAft>
                <a:spcPts val="0"/>
              </a:spcAft>
              <a:buClr>
                <a:srgbClr val="888888"/>
              </a:buClr>
              <a:buSzPts val="2100"/>
              <a:buFont typeface="Arial"/>
              <a:buNone/>
              <a:defRPr b="0" i="0" sz="2100" u="none" cap="none" strike="noStrike">
                <a:solidFill>
                  <a:srgbClr val="888888"/>
                </a:solidFill>
                <a:latin typeface="Arial"/>
                <a:ea typeface="Arial"/>
                <a:cs typeface="Arial"/>
                <a:sym typeface="Arial"/>
              </a:defRPr>
            </a:lvl2pPr>
            <a:lvl3pPr lvl="2" marR="0" rtl="0" algn="ctr">
              <a:spcBef>
                <a:spcPts val="360"/>
              </a:spcBef>
              <a:spcAft>
                <a:spcPts val="0"/>
              </a:spcAft>
              <a:buClr>
                <a:srgbClr val="888888"/>
              </a:buClr>
              <a:buSzPts val="1800"/>
              <a:buFont typeface="Arial"/>
              <a:buNone/>
              <a:defRPr b="0" i="0" sz="1800" u="none" cap="none" strike="noStrike">
                <a:solidFill>
                  <a:srgbClr val="888888"/>
                </a:solidFill>
                <a:latin typeface="Arial"/>
                <a:ea typeface="Arial"/>
                <a:cs typeface="Arial"/>
                <a:sym typeface="Arial"/>
              </a:defRPr>
            </a:lvl3pPr>
            <a:lvl4pPr lvl="3" marR="0" rtl="0" algn="ctr">
              <a:spcBef>
                <a:spcPts val="300"/>
              </a:spcBef>
              <a:spcAft>
                <a:spcPts val="0"/>
              </a:spcAft>
              <a:buClr>
                <a:srgbClr val="888888"/>
              </a:buClr>
              <a:buSzPts val="1500"/>
              <a:buFont typeface="Arial"/>
              <a:buNone/>
              <a:defRPr b="0" i="0" sz="1500" u="none" cap="none" strike="noStrike">
                <a:solidFill>
                  <a:srgbClr val="888888"/>
                </a:solidFill>
                <a:latin typeface="Arial"/>
                <a:ea typeface="Arial"/>
                <a:cs typeface="Arial"/>
                <a:sym typeface="Arial"/>
              </a:defRPr>
            </a:lvl4pPr>
            <a:lvl5pPr lvl="4" marR="0" rtl="0" algn="ctr">
              <a:spcBef>
                <a:spcPts val="300"/>
              </a:spcBef>
              <a:spcAft>
                <a:spcPts val="0"/>
              </a:spcAft>
              <a:buClr>
                <a:srgbClr val="888888"/>
              </a:buClr>
              <a:buSzPts val="1500"/>
              <a:buFont typeface="Arial"/>
              <a:buNone/>
              <a:defRPr b="0" i="0" sz="1500" u="none" cap="none" strike="noStrike">
                <a:solidFill>
                  <a:srgbClr val="888888"/>
                </a:solidFill>
                <a:latin typeface="Arial"/>
                <a:ea typeface="Arial"/>
                <a:cs typeface="Arial"/>
                <a:sym typeface="Arial"/>
              </a:defRPr>
            </a:lvl5pPr>
            <a:lvl6pPr lvl="5" marR="0" rtl="0" algn="ctr">
              <a:spcBef>
                <a:spcPts val="300"/>
              </a:spcBef>
              <a:spcAft>
                <a:spcPts val="0"/>
              </a:spcAft>
              <a:buClr>
                <a:srgbClr val="888888"/>
              </a:buClr>
              <a:buSzPts val="1500"/>
              <a:buFont typeface="Arial"/>
              <a:buNone/>
              <a:defRPr b="0" i="0" sz="1500" u="none" cap="none" strike="noStrike">
                <a:solidFill>
                  <a:srgbClr val="888888"/>
                </a:solidFill>
                <a:latin typeface="Arial"/>
                <a:ea typeface="Arial"/>
                <a:cs typeface="Arial"/>
                <a:sym typeface="Arial"/>
              </a:defRPr>
            </a:lvl6pPr>
            <a:lvl7pPr lvl="6" marR="0" rtl="0" algn="ctr">
              <a:spcBef>
                <a:spcPts val="300"/>
              </a:spcBef>
              <a:spcAft>
                <a:spcPts val="0"/>
              </a:spcAft>
              <a:buClr>
                <a:srgbClr val="888888"/>
              </a:buClr>
              <a:buSzPts val="1500"/>
              <a:buFont typeface="Arial"/>
              <a:buNone/>
              <a:defRPr b="0" i="0" sz="1500" u="none" cap="none" strike="noStrike">
                <a:solidFill>
                  <a:srgbClr val="888888"/>
                </a:solidFill>
                <a:latin typeface="Arial"/>
                <a:ea typeface="Arial"/>
                <a:cs typeface="Arial"/>
                <a:sym typeface="Arial"/>
              </a:defRPr>
            </a:lvl7pPr>
            <a:lvl8pPr lvl="7" marR="0" rtl="0" algn="ctr">
              <a:spcBef>
                <a:spcPts val="300"/>
              </a:spcBef>
              <a:spcAft>
                <a:spcPts val="0"/>
              </a:spcAft>
              <a:buClr>
                <a:srgbClr val="888888"/>
              </a:buClr>
              <a:buSzPts val="1500"/>
              <a:buFont typeface="Arial"/>
              <a:buNone/>
              <a:defRPr b="0" i="0" sz="1500" u="none" cap="none" strike="noStrike">
                <a:solidFill>
                  <a:srgbClr val="888888"/>
                </a:solidFill>
                <a:latin typeface="Arial"/>
                <a:ea typeface="Arial"/>
                <a:cs typeface="Arial"/>
                <a:sym typeface="Arial"/>
              </a:defRPr>
            </a:lvl8pPr>
            <a:lvl9pPr lvl="8" marR="0" rtl="0" algn="ctr">
              <a:spcBef>
                <a:spcPts val="300"/>
              </a:spcBef>
              <a:spcAft>
                <a:spcPts val="0"/>
              </a:spcAft>
              <a:buClr>
                <a:srgbClr val="888888"/>
              </a:buClr>
              <a:buSzPts val="1500"/>
              <a:buFont typeface="Arial"/>
              <a:buNone/>
              <a:defRPr b="0" i="0" sz="1500" u="none" cap="none" strike="noStrike">
                <a:solidFill>
                  <a:srgbClr val="888888"/>
                </a:solidFill>
                <a:latin typeface="Arial"/>
                <a:ea typeface="Arial"/>
                <a:cs typeface="Arial"/>
                <a:sym typeface="Arial"/>
              </a:defRPr>
            </a:lvl9pPr>
          </a:lstStyle>
          <a:p/>
        </p:txBody>
      </p:sp>
      <p:sp>
        <p:nvSpPr>
          <p:cNvPr id="8" name="Google Shape;8;p2"/>
          <p:cNvSpPr txBox="1"/>
          <p:nvPr>
            <p:ph type="ctrTitle"/>
          </p:nvPr>
        </p:nvSpPr>
        <p:spPr>
          <a:xfrm>
            <a:off x="3239197" y="333632"/>
            <a:ext cx="5096935" cy="3459435"/>
          </a:xfrm>
          <a:prstGeom prst="rect">
            <a:avLst/>
          </a:prstGeom>
          <a:noFill/>
          <a:ln>
            <a:noFill/>
          </a:ln>
        </p:spPr>
        <p:txBody>
          <a:bodyPr anchorCtr="0" anchor="b" bIns="45700" lIns="91425" spcFirstLastPara="1" rIns="91425" wrap="square" tIns="45700">
            <a:noAutofit/>
          </a:bodyPr>
          <a:lstStyle>
            <a:lvl1pPr lvl="0" marR="0" rtl="0" algn="l">
              <a:lnSpc>
                <a:spcPct val="114285"/>
              </a:lnSpc>
              <a:spcBef>
                <a:spcPts val="0"/>
              </a:spcBef>
              <a:spcAft>
                <a:spcPts val="0"/>
              </a:spcAft>
              <a:buClr>
                <a:srgbClr val="A7934B"/>
              </a:buClr>
              <a:buSzPts val="4200"/>
              <a:buFont typeface="Roboto"/>
              <a:buNone/>
              <a:defRPr b="1" i="0" sz="4200" u="none" cap="none" strike="noStrike">
                <a:solidFill>
                  <a:srgbClr val="A7934B"/>
                </a:solidFill>
                <a:latin typeface="Roboto"/>
                <a:ea typeface="Roboto"/>
                <a:cs typeface="Roboto"/>
                <a:sym typeface="Robo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66" name="Shape 66"/>
        <p:cNvGrpSpPr/>
        <p:nvPr/>
      </p:nvGrpSpPr>
      <p:grpSpPr>
        <a:xfrm>
          <a:off x="0" y="0"/>
          <a:ext cx="0" cy="0"/>
          <a:chOff x="0" y="0"/>
          <a:chExt cx="0" cy="0"/>
        </a:xfrm>
      </p:grpSpPr>
      <p:sp>
        <p:nvSpPr>
          <p:cNvPr id="67" name="Google Shape;67;p12"/>
          <p:cNvSpPr txBox="1"/>
          <p:nvPr>
            <p:ph type="title"/>
          </p:nvPr>
        </p:nvSpPr>
        <p:spPr>
          <a:xfrm rot="5400000">
            <a:off x="4966493" y="2285206"/>
            <a:ext cx="5811838" cy="1971675"/>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12"/>
          <p:cNvSpPr txBox="1"/>
          <p:nvPr>
            <p:ph idx="1" type="body"/>
          </p:nvPr>
        </p:nvSpPr>
        <p:spPr>
          <a:xfrm rot="5400000">
            <a:off x="680244" y="-29368"/>
            <a:ext cx="5811838" cy="6600825"/>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 name="Google Shape;69;p12"/>
          <p:cNvSpPr txBox="1"/>
          <p:nvPr>
            <p:ph idx="10" type="dt"/>
          </p:nvPr>
        </p:nvSpPr>
        <p:spPr>
          <a:xfrm>
            <a:off x="285750" y="5811838"/>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2"/>
          <p:cNvSpPr txBox="1"/>
          <p:nvPr>
            <p:ph idx="11" type="ftr"/>
          </p:nvPr>
        </p:nvSpPr>
        <p:spPr>
          <a:xfrm>
            <a:off x="2344615" y="5811838"/>
            <a:ext cx="445623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2"/>
          <p:cNvSpPr txBox="1"/>
          <p:nvPr>
            <p:ph idx="12" type="sldNum"/>
          </p:nvPr>
        </p:nvSpPr>
        <p:spPr>
          <a:xfrm>
            <a:off x="6800850" y="5811838"/>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p:cSld name="Title and Content">
    <p:spTree>
      <p:nvGrpSpPr>
        <p:cNvPr id="15" name="Shape 15"/>
        <p:cNvGrpSpPr/>
        <p:nvPr/>
      </p:nvGrpSpPr>
      <p:grpSpPr>
        <a:xfrm>
          <a:off x="0" y="0"/>
          <a:ext cx="0" cy="0"/>
          <a:chOff x="0" y="0"/>
          <a:chExt cx="0" cy="0"/>
        </a:xfrm>
      </p:grpSpPr>
      <p:sp>
        <p:nvSpPr>
          <p:cNvPr id="16" name="Google Shape;16;p4"/>
          <p:cNvSpPr txBox="1"/>
          <p:nvPr>
            <p:ph idx="1" type="body"/>
          </p:nvPr>
        </p:nvSpPr>
        <p:spPr>
          <a:xfrm>
            <a:off x="285750" y="1215483"/>
            <a:ext cx="8572500" cy="4596355"/>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7" name="Google Shape;17;p4"/>
          <p:cNvSpPr txBox="1"/>
          <p:nvPr>
            <p:ph idx="10" type="dt"/>
          </p:nvPr>
        </p:nvSpPr>
        <p:spPr>
          <a:xfrm>
            <a:off x="285750" y="5811838"/>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4"/>
          <p:cNvSpPr txBox="1"/>
          <p:nvPr>
            <p:ph idx="11" type="ftr"/>
          </p:nvPr>
        </p:nvSpPr>
        <p:spPr>
          <a:xfrm>
            <a:off x="2344615" y="5811838"/>
            <a:ext cx="445623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4"/>
          <p:cNvSpPr txBox="1"/>
          <p:nvPr>
            <p:ph idx="12" type="sldNum"/>
          </p:nvPr>
        </p:nvSpPr>
        <p:spPr>
          <a:xfrm>
            <a:off x="6800850" y="5811838"/>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20" name="Google Shape;20;p4"/>
          <p:cNvSpPr txBox="1"/>
          <p:nvPr>
            <p:ph type="title"/>
          </p:nvPr>
        </p:nvSpPr>
        <p:spPr>
          <a:xfrm>
            <a:off x="285750" y="200721"/>
            <a:ext cx="8572500" cy="101476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21" name="Shape 21"/>
        <p:cNvGrpSpPr/>
        <p:nvPr/>
      </p:nvGrpSpPr>
      <p:grpSpPr>
        <a:xfrm>
          <a:off x="0" y="0"/>
          <a:ext cx="0" cy="0"/>
          <a:chOff x="0" y="0"/>
          <a:chExt cx="0" cy="0"/>
        </a:xfrm>
      </p:grpSpPr>
      <p:sp>
        <p:nvSpPr>
          <p:cNvPr id="22" name="Google Shape;22;p5"/>
          <p:cNvSpPr txBox="1"/>
          <p:nvPr>
            <p:ph type="title"/>
          </p:nvPr>
        </p:nvSpPr>
        <p:spPr>
          <a:xfrm>
            <a:off x="285750" y="200721"/>
            <a:ext cx="8572500" cy="101476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5"/>
          <p:cNvSpPr txBox="1"/>
          <p:nvPr>
            <p:ph idx="1" type="body"/>
          </p:nvPr>
        </p:nvSpPr>
        <p:spPr>
          <a:xfrm>
            <a:off x="284285" y="1215483"/>
            <a:ext cx="4211515" cy="496148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5"/>
          <p:cNvSpPr txBox="1"/>
          <p:nvPr>
            <p:ph idx="2" type="body"/>
          </p:nvPr>
        </p:nvSpPr>
        <p:spPr>
          <a:xfrm>
            <a:off x="4648200" y="1215483"/>
            <a:ext cx="4210050" cy="496148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5" name="Google Shape;25;p5"/>
          <p:cNvSpPr txBox="1"/>
          <p:nvPr>
            <p:ph idx="10" type="dt"/>
          </p:nvPr>
        </p:nvSpPr>
        <p:spPr>
          <a:xfrm>
            <a:off x="285750" y="5811838"/>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5"/>
          <p:cNvSpPr txBox="1"/>
          <p:nvPr>
            <p:ph idx="11" type="ftr"/>
          </p:nvPr>
        </p:nvSpPr>
        <p:spPr>
          <a:xfrm>
            <a:off x="2344615" y="5811838"/>
            <a:ext cx="445623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5"/>
          <p:cNvSpPr txBox="1"/>
          <p:nvPr>
            <p:ph idx="12" type="sldNum"/>
          </p:nvPr>
        </p:nvSpPr>
        <p:spPr>
          <a:xfrm>
            <a:off x="6800850" y="5811838"/>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p:cSld name="Comparison">
    <p:spTree>
      <p:nvGrpSpPr>
        <p:cNvPr id="28" name="Shape 28"/>
        <p:cNvGrpSpPr/>
        <p:nvPr/>
      </p:nvGrpSpPr>
      <p:grpSpPr>
        <a:xfrm>
          <a:off x="0" y="0"/>
          <a:ext cx="0" cy="0"/>
          <a:chOff x="0" y="0"/>
          <a:chExt cx="0" cy="0"/>
        </a:xfrm>
      </p:grpSpPr>
      <p:sp>
        <p:nvSpPr>
          <p:cNvPr id="29" name="Google Shape;29;p6"/>
          <p:cNvSpPr txBox="1"/>
          <p:nvPr>
            <p:ph idx="1" type="body"/>
          </p:nvPr>
        </p:nvSpPr>
        <p:spPr>
          <a:xfrm>
            <a:off x="285750" y="1235113"/>
            <a:ext cx="4213225"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0" name="Google Shape;30;p6"/>
          <p:cNvSpPr txBox="1"/>
          <p:nvPr>
            <p:ph idx="2" type="body"/>
          </p:nvPr>
        </p:nvSpPr>
        <p:spPr>
          <a:xfrm>
            <a:off x="285750" y="2078656"/>
            <a:ext cx="4213225" cy="4111007"/>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6"/>
          <p:cNvSpPr txBox="1"/>
          <p:nvPr>
            <p:ph idx="3" type="body"/>
          </p:nvPr>
        </p:nvSpPr>
        <p:spPr>
          <a:xfrm>
            <a:off x="4629150" y="1235113"/>
            <a:ext cx="4229100"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2" name="Google Shape;32;p6"/>
          <p:cNvSpPr txBox="1"/>
          <p:nvPr>
            <p:ph idx="4" type="body"/>
          </p:nvPr>
        </p:nvSpPr>
        <p:spPr>
          <a:xfrm>
            <a:off x="4629150" y="2078656"/>
            <a:ext cx="4229100" cy="4111007"/>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6"/>
          <p:cNvSpPr txBox="1"/>
          <p:nvPr>
            <p:ph idx="10" type="dt"/>
          </p:nvPr>
        </p:nvSpPr>
        <p:spPr>
          <a:xfrm>
            <a:off x="285750" y="5811838"/>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6"/>
          <p:cNvSpPr txBox="1"/>
          <p:nvPr>
            <p:ph idx="11" type="ftr"/>
          </p:nvPr>
        </p:nvSpPr>
        <p:spPr>
          <a:xfrm>
            <a:off x="2344615" y="5811838"/>
            <a:ext cx="445623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6"/>
          <p:cNvSpPr txBox="1"/>
          <p:nvPr>
            <p:ph idx="12" type="sldNum"/>
          </p:nvPr>
        </p:nvSpPr>
        <p:spPr>
          <a:xfrm>
            <a:off x="6800850" y="5811838"/>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6" name="Google Shape;36;p6"/>
          <p:cNvSpPr txBox="1"/>
          <p:nvPr>
            <p:ph type="title"/>
          </p:nvPr>
        </p:nvSpPr>
        <p:spPr>
          <a:xfrm>
            <a:off x="285750" y="200721"/>
            <a:ext cx="8572500" cy="101476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7" name="Shape 37"/>
        <p:cNvGrpSpPr/>
        <p:nvPr/>
      </p:nvGrpSpPr>
      <p:grpSpPr>
        <a:xfrm>
          <a:off x="0" y="0"/>
          <a:ext cx="0" cy="0"/>
          <a:chOff x="0" y="0"/>
          <a:chExt cx="0" cy="0"/>
        </a:xfrm>
      </p:grpSpPr>
      <p:sp>
        <p:nvSpPr>
          <p:cNvPr id="38" name="Google Shape;38;p7"/>
          <p:cNvSpPr txBox="1"/>
          <p:nvPr>
            <p:ph type="title"/>
          </p:nvPr>
        </p:nvSpPr>
        <p:spPr>
          <a:xfrm>
            <a:off x="285750" y="200721"/>
            <a:ext cx="8572500" cy="101476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7"/>
          <p:cNvSpPr txBox="1"/>
          <p:nvPr>
            <p:ph idx="10" type="dt"/>
          </p:nvPr>
        </p:nvSpPr>
        <p:spPr>
          <a:xfrm>
            <a:off x="285750" y="5811838"/>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7"/>
          <p:cNvSpPr txBox="1"/>
          <p:nvPr>
            <p:ph idx="11" type="ftr"/>
          </p:nvPr>
        </p:nvSpPr>
        <p:spPr>
          <a:xfrm>
            <a:off x="2344615" y="5811838"/>
            <a:ext cx="445623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7"/>
          <p:cNvSpPr txBox="1"/>
          <p:nvPr>
            <p:ph idx="12" type="sldNum"/>
          </p:nvPr>
        </p:nvSpPr>
        <p:spPr>
          <a:xfrm>
            <a:off x="6800850" y="5811838"/>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2" name="Shape 42"/>
        <p:cNvGrpSpPr/>
        <p:nvPr/>
      </p:nvGrpSpPr>
      <p:grpSpPr>
        <a:xfrm>
          <a:off x="0" y="0"/>
          <a:ext cx="0" cy="0"/>
          <a:chOff x="0" y="0"/>
          <a:chExt cx="0" cy="0"/>
        </a:xfrm>
      </p:grpSpPr>
      <p:sp>
        <p:nvSpPr>
          <p:cNvPr id="43" name="Google Shape;43;p8"/>
          <p:cNvSpPr txBox="1"/>
          <p:nvPr>
            <p:ph idx="10" type="dt"/>
          </p:nvPr>
        </p:nvSpPr>
        <p:spPr>
          <a:xfrm>
            <a:off x="285750" y="5811838"/>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8"/>
          <p:cNvSpPr txBox="1"/>
          <p:nvPr>
            <p:ph idx="11" type="ftr"/>
          </p:nvPr>
        </p:nvSpPr>
        <p:spPr>
          <a:xfrm>
            <a:off x="2344615" y="5811838"/>
            <a:ext cx="445623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8"/>
          <p:cNvSpPr txBox="1"/>
          <p:nvPr>
            <p:ph idx="12" type="sldNum"/>
          </p:nvPr>
        </p:nvSpPr>
        <p:spPr>
          <a:xfrm>
            <a:off x="6800850" y="5811838"/>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46" name="Shape 46"/>
        <p:cNvGrpSpPr/>
        <p:nvPr/>
      </p:nvGrpSpPr>
      <p:grpSpPr>
        <a:xfrm>
          <a:off x="0" y="0"/>
          <a:ext cx="0" cy="0"/>
          <a:chOff x="0" y="0"/>
          <a:chExt cx="0" cy="0"/>
        </a:xfrm>
      </p:grpSpPr>
      <p:sp>
        <p:nvSpPr>
          <p:cNvPr id="47" name="Google Shape;47;p9"/>
          <p:cNvSpPr txBox="1"/>
          <p:nvPr>
            <p:ph type="title"/>
          </p:nvPr>
        </p:nvSpPr>
        <p:spPr>
          <a:xfrm>
            <a:off x="285750" y="457200"/>
            <a:ext cx="2949575"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A7934B"/>
              </a:buClr>
              <a:buSzPts val="3200"/>
              <a:buFont typeface="Robot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9"/>
          <p:cNvSpPr txBox="1"/>
          <p:nvPr>
            <p:ph idx="1" type="body"/>
          </p:nvPr>
        </p:nvSpPr>
        <p:spPr>
          <a:xfrm>
            <a:off x="3235325" y="457201"/>
            <a:ext cx="5622925" cy="5403850"/>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49" name="Google Shape;49;p9"/>
          <p:cNvSpPr txBox="1"/>
          <p:nvPr>
            <p:ph idx="2" type="body"/>
          </p:nvPr>
        </p:nvSpPr>
        <p:spPr>
          <a:xfrm>
            <a:off x="285750" y="2274848"/>
            <a:ext cx="2949575" cy="3594139"/>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0" name="Google Shape;50;p9"/>
          <p:cNvSpPr txBox="1"/>
          <p:nvPr>
            <p:ph idx="10" type="dt"/>
          </p:nvPr>
        </p:nvSpPr>
        <p:spPr>
          <a:xfrm>
            <a:off x="285750" y="5811838"/>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9"/>
          <p:cNvSpPr txBox="1"/>
          <p:nvPr>
            <p:ph idx="11" type="ftr"/>
          </p:nvPr>
        </p:nvSpPr>
        <p:spPr>
          <a:xfrm>
            <a:off x="2344615" y="5811838"/>
            <a:ext cx="445623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9"/>
          <p:cNvSpPr txBox="1"/>
          <p:nvPr>
            <p:ph idx="12" type="sldNum"/>
          </p:nvPr>
        </p:nvSpPr>
        <p:spPr>
          <a:xfrm>
            <a:off x="6800850" y="5811838"/>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53" name="Shape 53"/>
        <p:cNvGrpSpPr/>
        <p:nvPr/>
      </p:nvGrpSpPr>
      <p:grpSpPr>
        <a:xfrm>
          <a:off x="0" y="0"/>
          <a:ext cx="0" cy="0"/>
          <a:chOff x="0" y="0"/>
          <a:chExt cx="0" cy="0"/>
        </a:xfrm>
      </p:grpSpPr>
      <p:sp>
        <p:nvSpPr>
          <p:cNvPr id="54" name="Google Shape;54;p10"/>
          <p:cNvSpPr txBox="1"/>
          <p:nvPr>
            <p:ph type="title"/>
          </p:nvPr>
        </p:nvSpPr>
        <p:spPr>
          <a:xfrm>
            <a:off x="285750" y="457200"/>
            <a:ext cx="2949575"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rgbClr val="A7934B"/>
              </a:buClr>
              <a:buSzPts val="3200"/>
              <a:buFont typeface="Roboto"/>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10"/>
          <p:cNvSpPr/>
          <p:nvPr>
            <p:ph idx="2" type="pic"/>
          </p:nvPr>
        </p:nvSpPr>
        <p:spPr>
          <a:xfrm>
            <a:off x="3235325" y="457201"/>
            <a:ext cx="5622925" cy="540385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Roboto"/>
                <a:ea typeface="Roboto"/>
                <a:cs typeface="Roboto"/>
                <a:sym typeface="Roboto"/>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Roboto"/>
                <a:ea typeface="Roboto"/>
                <a:cs typeface="Roboto"/>
                <a:sym typeface="Roboto"/>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Roboto"/>
                <a:ea typeface="Roboto"/>
                <a:cs typeface="Roboto"/>
                <a:sym typeface="Roboto"/>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oboto"/>
                <a:ea typeface="Roboto"/>
                <a:cs typeface="Roboto"/>
                <a:sym typeface="Roboto"/>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Roboto"/>
                <a:ea typeface="Roboto"/>
                <a:cs typeface="Roboto"/>
                <a:sym typeface="Roboto"/>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
        <p:nvSpPr>
          <p:cNvPr id="56" name="Google Shape;56;p10"/>
          <p:cNvSpPr txBox="1"/>
          <p:nvPr>
            <p:ph idx="1" type="body"/>
          </p:nvPr>
        </p:nvSpPr>
        <p:spPr>
          <a:xfrm>
            <a:off x="285750" y="2274848"/>
            <a:ext cx="2949575" cy="3594139"/>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7" name="Google Shape;57;p10"/>
          <p:cNvSpPr txBox="1"/>
          <p:nvPr>
            <p:ph idx="10" type="dt"/>
          </p:nvPr>
        </p:nvSpPr>
        <p:spPr>
          <a:xfrm>
            <a:off x="285750" y="5811838"/>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0"/>
          <p:cNvSpPr txBox="1"/>
          <p:nvPr>
            <p:ph idx="11" type="ftr"/>
          </p:nvPr>
        </p:nvSpPr>
        <p:spPr>
          <a:xfrm>
            <a:off x="2344615" y="5811838"/>
            <a:ext cx="445623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0"/>
          <p:cNvSpPr txBox="1"/>
          <p:nvPr>
            <p:ph idx="12" type="sldNum"/>
          </p:nvPr>
        </p:nvSpPr>
        <p:spPr>
          <a:xfrm>
            <a:off x="6800850" y="5811838"/>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60" name="Shape 60"/>
        <p:cNvGrpSpPr/>
        <p:nvPr/>
      </p:nvGrpSpPr>
      <p:grpSpPr>
        <a:xfrm>
          <a:off x="0" y="0"/>
          <a:ext cx="0" cy="0"/>
          <a:chOff x="0" y="0"/>
          <a:chExt cx="0" cy="0"/>
        </a:xfrm>
      </p:grpSpPr>
      <p:sp>
        <p:nvSpPr>
          <p:cNvPr id="61" name="Google Shape;61;p11"/>
          <p:cNvSpPr txBox="1"/>
          <p:nvPr>
            <p:ph type="title"/>
          </p:nvPr>
        </p:nvSpPr>
        <p:spPr>
          <a:xfrm>
            <a:off x="285750" y="200721"/>
            <a:ext cx="8572500" cy="1014761"/>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rgbClr val="A7934B"/>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2" name="Google Shape;62;p11"/>
          <p:cNvSpPr txBox="1"/>
          <p:nvPr>
            <p:ph idx="1" type="body"/>
          </p:nvPr>
        </p:nvSpPr>
        <p:spPr>
          <a:xfrm rot="5400000">
            <a:off x="2273822" y="-772590"/>
            <a:ext cx="4596355" cy="85725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3" name="Google Shape;63;p11"/>
          <p:cNvSpPr txBox="1"/>
          <p:nvPr>
            <p:ph idx="10" type="dt"/>
          </p:nvPr>
        </p:nvSpPr>
        <p:spPr>
          <a:xfrm>
            <a:off x="285750" y="5811838"/>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1"/>
          <p:cNvSpPr txBox="1"/>
          <p:nvPr>
            <p:ph idx="11" type="ftr"/>
          </p:nvPr>
        </p:nvSpPr>
        <p:spPr>
          <a:xfrm>
            <a:off x="2344615" y="5811838"/>
            <a:ext cx="4456235"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1"/>
          <p:cNvSpPr txBox="1"/>
          <p:nvPr>
            <p:ph idx="12" type="sldNum"/>
          </p:nvPr>
        </p:nvSpPr>
        <p:spPr>
          <a:xfrm>
            <a:off x="6800850" y="5811838"/>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jpg"/><Relationship Id="rId2" Type="http://schemas.openxmlformats.org/officeDocument/2006/relationships/slideLayout" Target="../slideLayouts/slideLayout1.xml"/><Relationship Id="rId3"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3.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9" name="Shape 9"/>
        <p:cNvGrpSpPr/>
        <p:nvPr/>
      </p:nvGrpSpPr>
      <p:grpSpPr>
        <a:xfrm>
          <a:off x="0" y="0"/>
          <a:ext cx="0" cy="0"/>
          <a:chOff x="0" y="0"/>
          <a:chExt cx="0" cy="0"/>
        </a:xfrm>
      </p:grpSpPr>
      <p:sp>
        <p:nvSpPr>
          <p:cNvPr id="10" name="Google Shape;10;p3"/>
          <p:cNvSpPr txBox="1"/>
          <p:nvPr>
            <p:ph type="title"/>
          </p:nvPr>
        </p:nvSpPr>
        <p:spPr>
          <a:xfrm>
            <a:off x="285750" y="200721"/>
            <a:ext cx="8572500" cy="1014761"/>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rgbClr val="A7934B"/>
              </a:buClr>
              <a:buSzPts val="3600"/>
              <a:buFont typeface="Roboto"/>
              <a:buNone/>
              <a:defRPr b="1" i="0" sz="3600" u="none" cap="none" strike="noStrike">
                <a:solidFill>
                  <a:srgbClr val="A7934B"/>
                </a:solidFill>
                <a:latin typeface="Roboto"/>
                <a:ea typeface="Roboto"/>
                <a:cs typeface="Roboto"/>
                <a:sym typeface="Roboto"/>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3"/>
          <p:cNvSpPr txBox="1"/>
          <p:nvPr>
            <p:ph idx="1" type="body"/>
          </p:nvPr>
        </p:nvSpPr>
        <p:spPr>
          <a:xfrm>
            <a:off x="285750" y="1215483"/>
            <a:ext cx="8572500" cy="4596355"/>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Roboto"/>
                <a:ea typeface="Roboto"/>
                <a:cs typeface="Roboto"/>
                <a:sym typeface="Roboto"/>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Roboto"/>
                <a:ea typeface="Roboto"/>
                <a:cs typeface="Roboto"/>
                <a:sym typeface="Roboto"/>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Roboto"/>
                <a:ea typeface="Roboto"/>
                <a:cs typeface="Roboto"/>
                <a:sym typeface="Roboto"/>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oboto"/>
                <a:ea typeface="Roboto"/>
                <a:cs typeface="Roboto"/>
                <a:sym typeface="Roboto"/>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Roboto"/>
                <a:ea typeface="Roboto"/>
                <a:cs typeface="Roboto"/>
                <a:sym typeface="Roboto"/>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 name="Google Shape;12;p3"/>
          <p:cNvSpPr txBox="1"/>
          <p:nvPr>
            <p:ph idx="10" type="dt"/>
          </p:nvPr>
        </p:nvSpPr>
        <p:spPr>
          <a:xfrm>
            <a:off x="285750" y="5811838"/>
            <a:ext cx="20574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3"/>
          <p:cNvSpPr txBox="1"/>
          <p:nvPr>
            <p:ph idx="11" type="ftr"/>
          </p:nvPr>
        </p:nvSpPr>
        <p:spPr>
          <a:xfrm>
            <a:off x="2344615" y="5811838"/>
            <a:ext cx="4456235"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3"/>
          <p:cNvSpPr txBox="1"/>
          <p:nvPr>
            <p:ph idx="12" type="sldNum"/>
          </p:nvPr>
        </p:nvSpPr>
        <p:spPr>
          <a:xfrm>
            <a:off x="6800850" y="5811838"/>
            <a:ext cx="20574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hyperlink" Target="http://jmcauley.ucsd.edu/data/amazon/"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22.png"/><Relationship Id="rId4"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jmcauley.ucsd.edu/data/amaz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sp>
        <p:nvSpPr>
          <p:cNvPr id="76" name="Google Shape;76;p13"/>
          <p:cNvSpPr txBox="1"/>
          <p:nvPr>
            <p:ph type="ctrTitle"/>
          </p:nvPr>
        </p:nvSpPr>
        <p:spPr>
          <a:xfrm>
            <a:off x="3239195" y="1854075"/>
            <a:ext cx="5637335" cy="1938992"/>
          </a:xfrm>
          <a:prstGeom prst="rect">
            <a:avLst/>
          </a:prstGeom>
          <a:noFill/>
          <a:ln>
            <a:noFill/>
          </a:ln>
        </p:spPr>
        <p:txBody>
          <a:bodyPr anchorCtr="0" anchor="b" bIns="45700" lIns="91425" spcFirstLastPara="1" rIns="91425" wrap="square" tIns="45700">
            <a:noAutofit/>
          </a:bodyPr>
          <a:lstStyle/>
          <a:p>
            <a:pPr indent="0" lvl="0" marL="0" rtl="0" algn="l">
              <a:lnSpc>
                <a:spcPct val="114285"/>
              </a:lnSpc>
              <a:spcBef>
                <a:spcPts val="0"/>
              </a:spcBef>
              <a:spcAft>
                <a:spcPts val="0"/>
              </a:spcAft>
              <a:buClr>
                <a:srgbClr val="A7934B"/>
              </a:buClr>
              <a:buSzPts val="4200"/>
              <a:buFont typeface="Roboto"/>
              <a:buNone/>
            </a:pPr>
            <a:r>
              <a:rPr lang="en-US"/>
              <a:t>E-commerce Websites </a:t>
            </a:r>
            <a:br>
              <a:rPr lang="en-US"/>
            </a:br>
            <a:r>
              <a:rPr lang="en-US" sz="3000" u="sng"/>
              <a:t>Product Ratings vs. Reviews</a:t>
            </a:r>
            <a:r>
              <a:rPr lang="en-US" sz="1800"/>
              <a:t> </a:t>
            </a:r>
            <a:endParaRPr sz="1800"/>
          </a:p>
        </p:txBody>
      </p:sp>
      <p:sp>
        <p:nvSpPr>
          <p:cNvPr id="77" name="Google Shape;77;p13"/>
          <p:cNvSpPr txBox="1"/>
          <p:nvPr>
            <p:ph idx="1" type="subTitle"/>
          </p:nvPr>
        </p:nvSpPr>
        <p:spPr>
          <a:xfrm>
            <a:off x="3239195" y="4469549"/>
            <a:ext cx="5096935" cy="1684868"/>
          </a:xfrm>
          <a:prstGeom prst="rect">
            <a:avLst/>
          </a:prstGeom>
          <a:noFill/>
          <a:ln>
            <a:noFill/>
          </a:ln>
        </p:spPr>
        <p:txBody>
          <a:bodyPr anchorCtr="0" anchor="t" bIns="45700" lIns="91425" spcFirstLastPara="1" rIns="91425" wrap="square" tIns="45700">
            <a:noAutofit/>
          </a:bodyPr>
          <a:lstStyle/>
          <a:p>
            <a:pPr indent="0" lvl="0" marL="0" rtl="0" algn="ctr">
              <a:lnSpc>
                <a:spcPct val="150000"/>
              </a:lnSpc>
              <a:spcBef>
                <a:spcPts val="0"/>
              </a:spcBef>
              <a:spcAft>
                <a:spcPts val="0"/>
              </a:spcAft>
              <a:buClr>
                <a:srgbClr val="7F7F7F"/>
              </a:buClr>
              <a:buSzPts val="2400"/>
              <a:buNone/>
            </a:pPr>
            <a:r>
              <a:rPr lang="en-US" sz="2400"/>
              <a:t>Jiaxiang Zhu, Ryan Anderson</a:t>
            </a:r>
            <a:endParaRPr sz="2400"/>
          </a:p>
          <a:p>
            <a:pPr indent="0" lvl="0" marL="0" rtl="0" algn="ctr">
              <a:lnSpc>
                <a:spcPct val="150000"/>
              </a:lnSpc>
              <a:spcBef>
                <a:spcPts val="480"/>
              </a:spcBef>
              <a:spcAft>
                <a:spcPts val="0"/>
              </a:spcAft>
              <a:buClr>
                <a:srgbClr val="7F7F7F"/>
              </a:buClr>
              <a:buSzPts val="2400"/>
              <a:buNone/>
            </a:pPr>
            <a:r>
              <a:rPr lang="en-US" sz="2400"/>
              <a:t>Siyao Cai, Sean Lu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2"/>
          <p:cNvSpPr txBox="1"/>
          <p:nvPr>
            <p:ph type="title"/>
          </p:nvPr>
        </p:nvSpPr>
        <p:spPr>
          <a:xfrm>
            <a:off x="285750" y="211873"/>
            <a:ext cx="8572500" cy="10035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A7934B"/>
              </a:buClr>
              <a:buSzPts val="3240"/>
              <a:buFont typeface="Roboto"/>
              <a:buNone/>
            </a:pPr>
            <a:r>
              <a:rPr lang="en-US" sz="3240" u="sng"/>
              <a:t>Potential Issues with Walmart Data Set:</a:t>
            </a:r>
            <a:endParaRPr u="sng"/>
          </a:p>
        </p:txBody>
      </p:sp>
      <p:sp>
        <p:nvSpPr>
          <p:cNvPr id="137" name="Google Shape;137;p22"/>
          <p:cNvSpPr txBox="1"/>
          <p:nvPr>
            <p:ph idx="1" type="body"/>
          </p:nvPr>
        </p:nvSpPr>
        <p:spPr>
          <a:xfrm>
            <a:off x="285750" y="1139283"/>
            <a:ext cx="8572500" cy="4596300"/>
          </a:xfrm>
          <a:prstGeom prst="rect">
            <a:avLst/>
          </a:prstGeom>
          <a:noFill/>
          <a:ln>
            <a:noFill/>
          </a:ln>
        </p:spPr>
        <p:txBody>
          <a:bodyPr anchorCtr="0" anchor="t" bIns="45700" lIns="91425" spcFirstLastPara="1" rIns="91425" wrap="square" tIns="45700">
            <a:noAutofit/>
          </a:bodyPr>
          <a:lstStyle/>
          <a:p>
            <a:pPr indent="-406400" lvl="0" marL="457200" rtl="0" algn="l">
              <a:lnSpc>
                <a:spcPct val="90000"/>
              </a:lnSpc>
              <a:spcBef>
                <a:spcPts val="0"/>
              </a:spcBef>
              <a:spcAft>
                <a:spcPts val="0"/>
              </a:spcAft>
              <a:buSzPts val="2800"/>
              <a:buChar char="•"/>
            </a:pPr>
            <a:r>
              <a:rPr lang="en-US"/>
              <a:t>Walmart dataset was scraped from website</a:t>
            </a:r>
            <a:br>
              <a:rPr lang="en-US"/>
            </a:br>
            <a:endParaRPr/>
          </a:p>
          <a:p>
            <a:pPr indent="-342900" lvl="1" marL="914400" rtl="0" algn="l">
              <a:lnSpc>
                <a:spcPct val="90000"/>
              </a:lnSpc>
              <a:spcBef>
                <a:spcPts val="0"/>
              </a:spcBef>
              <a:spcAft>
                <a:spcPts val="0"/>
              </a:spcAft>
              <a:buSzPts val="1800"/>
              <a:buChar char="•"/>
            </a:pPr>
            <a:r>
              <a:rPr lang="en-US"/>
              <a:t>Website is sorted by best-sellers</a:t>
            </a:r>
            <a:br>
              <a:rPr lang="en-US"/>
            </a:br>
            <a:br>
              <a:rPr lang="en-US"/>
            </a:br>
            <a:endParaRPr/>
          </a:p>
          <a:p>
            <a:pPr indent="-406400" lvl="0" marL="457200" rtl="0" algn="l">
              <a:lnSpc>
                <a:spcPct val="90000"/>
              </a:lnSpc>
              <a:spcBef>
                <a:spcPts val="0"/>
              </a:spcBef>
              <a:spcAft>
                <a:spcPts val="0"/>
              </a:spcAft>
              <a:buSzPts val="2800"/>
              <a:buChar char="•"/>
            </a:pPr>
            <a:r>
              <a:rPr lang="en-US"/>
              <a:t>This resulted in Walmart having far more reviews per product</a:t>
            </a:r>
            <a:br>
              <a:rPr lang="en-US"/>
            </a:br>
            <a:endParaRPr/>
          </a:p>
          <a:p>
            <a:pPr indent="-342900" lvl="1" marL="914400" rtl="0" algn="l">
              <a:lnSpc>
                <a:spcPct val="90000"/>
              </a:lnSpc>
              <a:spcBef>
                <a:spcPts val="0"/>
              </a:spcBef>
              <a:spcAft>
                <a:spcPts val="0"/>
              </a:spcAft>
              <a:buSzPts val="1800"/>
              <a:buChar char="•"/>
            </a:pPr>
            <a:r>
              <a:rPr lang="en-US"/>
              <a:t>62k reviews from Walmart in 681 products</a:t>
            </a:r>
            <a:endParaRPr/>
          </a:p>
          <a:p>
            <a:pPr indent="-342900" lvl="1" marL="914400" rtl="0" algn="l">
              <a:lnSpc>
                <a:spcPct val="90000"/>
              </a:lnSpc>
              <a:spcBef>
                <a:spcPts val="0"/>
              </a:spcBef>
              <a:spcAft>
                <a:spcPts val="0"/>
              </a:spcAft>
              <a:buSzPts val="1800"/>
              <a:buChar char="•"/>
            </a:pPr>
            <a:r>
              <a:rPr lang="en-US"/>
              <a:t>15k reviews from Amazon in 700 products</a:t>
            </a:r>
            <a:br>
              <a:rPr lang="en-US"/>
            </a:br>
            <a:br>
              <a:rPr lang="en-US"/>
            </a:br>
            <a:endParaRPr/>
          </a:p>
          <a:p>
            <a:pPr indent="-406400" lvl="0" marL="457200" rtl="0" algn="l">
              <a:lnSpc>
                <a:spcPct val="90000"/>
              </a:lnSpc>
              <a:spcBef>
                <a:spcPts val="0"/>
              </a:spcBef>
              <a:spcAft>
                <a:spcPts val="0"/>
              </a:spcAft>
              <a:buSzPts val="2800"/>
              <a:buChar char="•"/>
            </a:pPr>
            <a:r>
              <a:rPr lang="en-US"/>
              <a:t>May have effect on rating and review sentiment</a:t>
            </a:r>
            <a:endParaRPr/>
          </a:p>
          <a:p>
            <a:pPr indent="0" lvl="0" marL="0" rtl="0" algn="l">
              <a:lnSpc>
                <a:spcPct val="90000"/>
              </a:lnSpc>
              <a:spcBef>
                <a:spcPts val="0"/>
              </a:spcBef>
              <a:spcAft>
                <a:spcPts val="0"/>
              </a:spcAft>
              <a:buNone/>
            </a:pPr>
            <a:r>
              <a:t/>
            </a:r>
            <a:endParaRPr/>
          </a:p>
          <a:p>
            <a:pPr indent="0" lvl="0" marL="228600" rtl="0" algn="l">
              <a:lnSpc>
                <a:spcPct val="90000"/>
              </a:lnSpc>
              <a:spcBef>
                <a:spcPts val="1000"/>
              </a:spcBef>
              <a:spcAft>
                <a:spcPts val="0"/>
              </a:spcAft>
              <a:buNone/>
            </a:pPr>
            <a:r>
              <a:rPr lang="en-US"/>
              <a:t>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3"/>
          <p:cNvSpPr txBox="1"/>
          <p:nvPr>
            <p:ph idx="1" type="body"/>
          </p:nvPr>
        </p:nvSpPr>
        <p:spPr>
          <a:xfrm>
            <a:off x="285750" y="1215483"/>
            <a:ext cx="8572500" cy="45963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sz="2400">
                <a:solidFill>
                  <a:srgbClr val="24292E"/>
                </a:solidFill>
                <a:latin typeface="Arial"/>
                <a:ea typeface="Arial"/>
                <a:cs typeface="Arial"/>
                <a:sym typeface="Arial"/>
              </a:rPr>
              <a:t>Valence Aware Dictionary and sEntiment Reasoner (VADER)</a:t>
            </a:r>
            <a:endParaRPr sz="2400"/>
          </a:p>
          <a:p>
            <a:pPr indent="0" lvl="0" marL="914400" rtl="0" algn="l">
              <a:spcBef>
                <a:spcPts val="0"/>
              </a:spcBef>
              <a:spcAft>
                <a:spcPts val="0"/>
              </a:spcAft>
              <a:buNone/>
            </a:pPr>
            <a:r>
              <a:t/>
            </a:r>
            <a:endParaRPr sz="1800"/>
          </a:p>
          <a:p>
            <a:pPr indent="-381000" lvl="1" marL="914400" rtl="0" algn="l">
              <a:spcBef>
                <a:spcPts val="0"/>
              </a:spcBef>
              <a:spcAft>
                <a:spcPts val="0"/>
              </a:spcAft>
              <a:buSzPts val="2400"/>
              <a:buChar char="•"/>
            </a:pPr>
            <a:r>
              <a:rPr lang="en-US"/>
              <a:t>Open-source sentiment analysis tool</a:t>
            </a:r>
            <a:endParaRPr/>
          </a:p>
          <a:p>
            <a:pPr indent="0" lvl="0" marL="914400" rtl="0" algn="l">
              <a:spcBef>
                <a:spcPts val="0"/>
              </a:spcBef>
              <a:spcAft>
                <a:spcPts val="0"/>
              </a:spcAft>
              <a:buNone/>
            </a:pPr>
            <a:r>
              <a:t/>
            </a:r>
            <a:endParaRPr sz="1800"/>
          </a:p>
          <a:p>
            <a:pPr indent="-381000" lvl="1" marL="914400" rtl="0" algn="l">
              <a:spcBef>
                <a:spcPts val="0"/>
              </a:spcBef>
              <a:spcAft>
                <a:spcPts val="0"/>
              </a:spcAft>
              <a:buSzPts val="2400"/>
              <a:buChar char="•"/>
            </a:pPr>
            <a:r>
              <a:rPr lang="en-US">
                <a:solidFill>
                  <a:srgbClr val="24292E"/>
                </a:solidFill>
                <a:latin typeface="Arial"/>
                <a:ea typeface="Arial"/>
                <a:cs typeface="Arial"/>
                <a:sym typeface="Arial"/>
              </a:rPr>
              <a:t>Lexicon and rule-based sentiment analysis tool specifically attuned to sentiments expressed in social media</a:t>
            </a:r>
            <a:r>
              <a:rPr lang="en-US"/>
              <a:t> and multiple domains</a:t>
            </a:r>
            <a:br>
              <a:rPr lang="en-US"/>
            </a:br>
            <a:endParaRPr/>
          </a:p>
          <a:p>
            <a:pPr indent="0" lvl="0" marL="457200" rtl="0" algn="l">
              <a:spcBef>
                <a:spcPts val="0"/>
              </a:spcBef>
              <a:spcAft>
                <a:spcPts val="0"/>
              </a:spcAft>
              <a:buNone/>
            </a:pPr>
            <a:r>
              <a:rPr lang="en-US" sz="2000"/>
              <a:t>               </a:t>
            </a:r>
            <a:r>
              <a:rPr lang="en-US" sz="1600"/>
              <a:t>-1.0 ~ -0.6     -0.6 ~ -0.2        -0.2 ~ 0.2         </a:t>
            </a:r>
            <a:r>
              <a:rPr lang="en-US" sz="1600"/>
              <a:t>0</a:t>
            </a:r>
            <a:r>
              <a:rPr lang="en-US" sz="1600"/>
              <a:t>.2 ~ 0.6     0.6 ~ 1.0</a:t>
            </a:r>
            <a:br>
              <a:rPr lang="en-US" sz="1600"/>
            </a:br>
            <a:endParaRPr sz="1600"/>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sp>
        <p:nvSpPr>
          <p:cNvPr id="143" name="Google Shape;143;p23"/>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u="sng"/>
              <a:t>Sentiment Analysis:</a:t>
            </a:r>
            <a:endParaRPr u="sng"/>
          </a:p>
        </p:txBody>
      </p:sp>
      <p:sp>
        <p:nvSpPr>
          <p:cNvPr id="144" name="Google Shape;144;p23"/>
          <p:cNvSpPr txBox="1"/>
          <p:nvPr/>
        </p:nvSpPr>
        <p:spPr>
          <a:xfrm>
            <a:off x="1316175" y="6319900"/>
            <a:ext cx="68970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000">
                <a:solidFill>
                  <a:srgbClr val="6A737D"/>
                </a:solidFill>
              </a:rPr>
              <a:t>Hutto, C.J. &amp; Gilbert, E.E. (2014). VADER: A Parsimonious Rule-based Model for Sentiment Analysis of Social Media Text. Eighth International Conference on Weblogs and Social Media (ICWSM-14). Ann Arbor, MI, June 2014.</a:t>
            </a:r>
            <a:endParaRPr sz="1000">
              <a:latin typeface="Roboto"/>
              <a:ea typeface="Roboto"/>
              <a:cs typeface="Roboto"/>
              <a:sym typeface="Roboto"/>
            </a:endParaRPr>
          </a:p>
        </p:txBody>
      </p:sp>
      <p:pic>
        <p:nvPicPr>
          <p:cNvPr id="145" name="Google Shape;145;p23"/>
          <p:cNvPicPr preferRelativeResize="0"/>
          <p:nvPr/>
        </p:nvPicPr>
        <p:blipFill rotWithShape="1">
          <a:blip r:embed="rId3">
            <a:alphaModFix/>
          </a:blip>
          <a:srcRect b="52284" l="13919" r="38814" t="21475"/>
          <a:stretch/>
        </p:blipFill>
        <p:spPr>
          <a:xfrm>
            <a:off x="1773375" y="4108782"/>
            <a:ext cx="5862150" cy="1830593"/>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4"/>
          <p:cNvSpPr txBox="1"/>
          <p:nvPr>
            <p:ph type="title"/>
          </p:nvPr>
        </p:nvSpPr>
        <p:spPr>
          <a:xfrm>
            <a:off x="285750" y="211873"/>
            <a:ext cx="8572500" cy="10035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A7934B"/>
              </a:buClr>
              <a:buSzPts val="3240"/>
              <a:buFont typeface="Roboto"/>
              <a:buNone/>
            </a:pPr>
            <a:r>
              <a:rPr lang="en-US" sz="3240" u="sng"/>
              <a:t>Ratings Comparison:</a:t>
            </a:r>
            <a:endParaRPr u="sng"/>
          </a:p>
        </p:txBody>
      </p:sp>
      <p:sp>
        <p:nvSpPr>
          <p:cNvPr id="151" name="Google Shape;151;p24"/>
          <p:cNvSpPr txBox="1"/>
          <p:nvPr>
            <p:ph idx="1" type="body"/>
          </p:nvPr>
        </p:nvSpPr>
        <p:spPr>
          <a:xfrm>
            <a:off x="285750" y="1215483"/>
            <a:ext cx="8572500" cy="4596300"/>
          </a:xfrm>
          <a:prstGeom prst="rect">
            <a:avLst/>
          </a:prstGeom>
          <a:noFill/>
          <a:ln>
            <a:noFill/>
          </a:ln>
        </p:spPr>
        <p:txBody>
          <a:bodyPr anchorCtr="0" anchor="t" bIns="45700" lIns="91425" spcFirstLastPara="1" rIns="91425" wrap="square" tIns="45700">
            <a:noAutofit/>
          </a:bodyPr>
          <a:lstStyle/>
          <a:p>
            <a:pPr indent="-406400" lvl="0" marL="457200" rtl="0" algn="l">
              <a:spcBef>
                <a:spcPts val="0"/>
              </a:spcBef>
              <a:spcAft>
                <a:spcPts val="0"/>
              </a:spcAft>
              <a:buSzPts val="2800"/>
              <a:buChar char="•"/>
            </a:pPr>
            <a:r>
              <a:rPr lang="en-US"/>
              <a:t>General distribution between sites is similar</a:t>
            </a:r>
            <a:br>
              <a:rPr lang="en-US"/>
            </a:br>
            <a:endParaRPr/>
          </a:p>
          <a:p>
            <a:pPr indent="-406400" lvl="0" marL="457200" rtl="0" algn="l">
              <a:spcBef>
                <a:spcPts val="0"/>
              </a:spcBef>
              <a:spcAft>
                <a:spcPts val="0"/>
              </a:spcAft>
              <a:buSzPts val="2800"/>
              <a:buChar char="•"/>
            </a:pPr>
            <a:r>
              <a:rPr lang="en-US"/>
              <a:t>Majority of ratings in 4 and 5 stars</a:t>
            </a:r>
            <a:br>
              <a:rPr lang="en-US"/>
            </a:br>
            <a:endParaRPr/>
          </a:p>
          <a:p>
            <a:pPr indent="0" lvl="0" marL="457200" rtl="0" algn="l">
              <a:spcBef>
                <a:spcPts val="0"/>
              </a:spcBef>
              <a:spcAft>
                <a:spcPts val="0"/>
              </a:spcAft>
              <a:buNone/>
            </a:pPr>
            <a:r>
              <a:t/>
            </a:r>
            <a:endParaRPr/>
          </a:p>
        </p:txBody>
      </p:sp>
      <p:grpSp>
        <p:nvGrpSpPr>
          <p:cNvPr id="152" name="Google Shape;152;p24"/>
          <p:cNvGrpSpPr/>
          <p:nvPr/>
        </p:nvGrpSpPr>
        <p:grpSpPr>
          <a:xfrm>
            <a:off x="1377338" y="2824800"/>
            <a:ext cx="6331674" cy="3602993"/>
            <a:chOff x="3424375" y="2785000"/>
            <a:chExt cx="4748874" cy="2702313"/>
          </a:xfrm>
        </p:grpSpPr>
        <p:pic>
          <p:nvPicPr>
            <p:cNvPr id="153" name="Google Shape;153;p24"/>
            <p:cNvPicPr preferRelativeResize="0"/>
            <p:nvPr/>
          </p:nvPicPr>
          <p:blipFill rotWithShape="1">
            <a:blip r:embed="rId3">
              <a:alphaModFix/>
            </a:blip>
            <a:srcRect b="0" l="21733" r="26910" t="0"/>
            <a:stretch/>
          </p:blipFill>
          <p:spPr>
            <a:xfrm>
              <a:off x="3424375" y="2785000"/>
              <a:ext cx="2203400" cy="2622450"/>
            </a:xfrm>
            <a:prstGeom prst="rect">
              <a:avLst/>
            </a:prstGeom>
            <a:noFill/>
            <a:ln>
              <a:noFill/>
            </a:ln>
          </p:spPr>
        </p:pic>
        <p:pic>
          <p:nvPicPr>
            <p:cNvPr id="154" name="Google Shape;154;p24"/>
            <p:cNvPicPr preferRelativeResize="0"/>
            <p:nvPr/>
          </p:nvPicPr>
          <p:blipFill rotWithShape="1">
            <a:blip r:embed="rId4">
              <a:alphaModFix/>
            </a:blip>
            <a:srcRect b="0" l="21385" r="25258" t="0"/>
            <a:stretch/>
          </p:blipFill>
          <p:spPr>
            <a:xfrm>
              <a:off x="5766125" y="2785000"/>
              <a:ext cx="2407124" cy="2695575"/>
            </a:xfrm>
            <a:prstGeom prst="rect">
              <a:avLst/>
            </a:prstGeom>
            <a:noFill/>
            <a:ln>
              <a:noFill/>
            </a:ln>
          </p:spPr>
        </p:pic>
        <p:pic>
          <p:nvPicPr>
            <p:cNvPr id="155" name="Google Shape;155;p24"/>
            <p:cNvPicPr preferRelativeResize="0"/>
            <p:nvPr/>
          </p:nvPicPr>
          <p:blipFill rotWithShape="1">
            <a:blip r:embed="rId5">
              <a:alphaModFix/>
            </a:blip>
            <a:srcRect b="0" l="89761" r="0" t="0"/>
            <a:stretch/>
          </p:blipFill>
          <p:spPr>
            <a:xfrm>
              <a:off x="5403764" y="2791738"/>
              <a:ext cx="451525" cy="2695575"/>
            </a:xfrm>
            <a:prstGeom prst="rect">
              <a:avLst/>
            </a:prstGeom>
            <a:noFill/>
            <a:ln>
              <a:noFill/>
            </a:ln>
          </p:spPr>
        </p:pic>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5"/>
          <p:cNvSpPr txBox="1"/>
          <p:nvPr>
            <p:ph type="title"/>
          </p:nvPr>
        </p:nvSpPr>
        <p:spPr>
          <a:xfrm>
            <a:off x="285750" y="211873"/>
            <a:ext cx="8572500" cy="10035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A7934B"/>
              </a:buClr>
              <a:buSzPts val="3240"/>
              <a:buFont typeface="Roboto"/>
              <a:buNone/>
            </a:pPr>
            <a:r>
              <a:rPr lang="en-US" sz="3240" u="sng"/>
              <a:t>Sentiment Comparison:</a:t>
            </a:r>
            <a:endParaRPr u="sng"/>
          </a:p>
        </p:txBody>
      </p:sp>
      <p:sp>
        <p:nvSpPr>
          <p:cNvPr id="161" name="Google Shape;161;p25"/>
          <p:cNvSpPr txBox="1"/>
          <p:nvPr>
            <p:ph idx="1" type="body"/>
          </p:nvPr>
        </p:nvSpPr>
        <p:spPr>
          <a:xfrm>
            <a:off x="285750" y="1063083"/>
            <a:ext cx="8572500" cy="4596300"/>
          </a:xfrm>
          <a:prstGeom prst="rect">
            <a:avLst/>
          </a:prstGeom>
          <a:noFill/>
          <a:ln>
            <a:noFill/>
          </a:ln>
        </p:spPr>
        <p:txBody>
          <a:bodyPr anchorCtr="0" anchor="t" bIns="45700" lIns="91425" spcFirstLastPara="1" rIns="91425" wrap="square" tIns="45700">
            <a:noAutofit/>
          </a:bodyPr>
          <a:lstStyle/>
          <a:p>
            <a:pPr indent="-381000" lvl="0" marL="457200" rtl="0" algn="l">
              <a:spcBef>
                <a:spcPts val="0"/>
              </a:spcBef>
              <a:spcAft>
                <a:spcPts val="0"/>
              </a:spcAft>
              <a:buSzPts val="2400"/>
              <a:buChar char="•"/>
            </a:pPr>
            <a:r>
              <a:rPr lang="en-US" sz="2400"/>
              <a:t>Distribution between sites is similar again</a:t>
            </a:r>
            <a:endParaRPr sz="2400"/>
          </a:p>
          <a:p>
            <a:pPr indent="-381000" lvl="0" marL="457200" rtl="0" algn="l">
              <a:spcBef>
                <a:spcPts val="0"/>
              </a:spcBef>
              <a:spcAft>
                <a:spcPts val="0"/>
              </a:spcAft>
              <a:buSzPts val="2400"/>
              <a:buChar char="•"/>
            </a:pPr>
            <a:r>
              <a:rPr lang="en-US" sz="2400"/>
              <a:t>Majority in 3 and 4 stars</a:t>
            </a:r>
            <a:endParaRPr sz="2400"/>
          </a:p>
          <a:p>
            <a:pPr indent="-381000" lvl="0" marL="457200" rtl="0" algn="l">
              <a:spcBef>
                <a:spcPts val="0"/>
              </a:spcBef>
              <a:spcAft>
                <a:spcPts val="0"/>
              </a:spcAft>
              <a:buSzPts val="2400"/>
              <a:buChar char="•"/>
            </a:pPr>
            <a:r>
              <a:rPr lang="en-US" sz="2400"/>
              <a:t>1 and 2 stars are negligible</a:t>
            </a:r>
            <a:endParaRPr sz="2400"/>
          </a:p>
          <a:p>
            <a:pPr indent="-381000" lvl="0" marL="457200" rtl="0" algn="l">
              <a:spcBef>
                <a:spcPts val="0"/>
              </a:spcBef>
              <a:spcAft>
                <a:spcPts val="0"/>
              </a:spcAft>
              <a:buSzPts val="2400"/>
              <a:buChar char="•"/>
            </a:pPr>
            <a:r>
              <a:rPr lang="en-US" sz="2400"/>
              <a:t>Walmart has more positive sentiment </a:t>
            </a:r>
            <a:endParaRPr sz="2400"/>
          </a:p>
          <a:p>
            <a:pPr indent="-381000" lvl="1" marL="914400" rtl="0" algn="l">
              <a:spcBef>
                <a:spcPts val="0"/>
              </a:spcBef>
              <a:spcAft>
                <a:spcPts val="0"/>
              </a:spcAft>
              <a:buSzPts val="2400"/>
              <a:buChar char="•"/>
            </a:pPr>
            <a:r>
              <a:rPr lang="en-US"/>
              <a:t>More percentage in higher ratings, less in lower ratings</a:t>
            </a:r>
            <a:endParaRPr/>
          </a:p>
        </p:txBody>
      </p:sp>
      <p:grpSp>
        <p:nvGrpSpPr>
          <p:cNvPr id="162" name="Google Shape;162;p25"/>
          <p:cNvGrpSpPr/>
          <p:nvPr/>
        </p:nvGrpSpPr>
        <p:grpSpPr>
          <a:xfrm>
            <a:off x="1501008" y="3110341"/>
            <a:ext cx="7729073" cy="3460326"/>
            <a:chOff x="4230500" y="2966163"/>
            <a:chExt cx="6052050" cy="2695587"/>
          </a:xfrm>
        </p:grpSpPr>
        <p:grpSp>
          <p:nvGrpSpPr>
            <p:cNvPr id="163" name="Google Shape;163;p25"/>
            <p:cNvGrpSpPr/>
            <p:nvPr/>
          </p:nvGrpSpPr>
          <p:grpSpPr>
            <a:xfrm>
              <a:off x="4230500" y="2966163"/>
              <a:ext cx="4737225" cy="2695587"/>
              <a:chOff x="4230500" y="2966163"/>
              <a:chExt cx="4737225" cy="2695587"/>
            </a:xfrm>
          </p:grpSpPr>
          <p:pic>
            <p:nvPicPr>
              <p:cNvPr id="164" name="Google Shape;164;p25"/>
              <p:cNvPicPr preferRelativeResize="0"/>
              <p:nvPr/>
            </p:nvPicPr>
            <p:blipFill rotWithShape="1">
              <a:blip r:embed="rId3">
                <a:alphaModFix/>
              </a:blip>
              <a:srcRect b="0" l="89761" r="0" t="0"/>
              <a:stretch/>
            </p:blipFill>
            <p:spPr>
              <a:xfrm>
                <a:off x="6266739" y="2966163"/>
                <a:ext cx="451525" cy="2695575"/>
              </a:xfrm>
              <a:prstGeom prst="rect">
                <a:avLst/>
              </a:prstGeom>
              <a:noFill/>
              <a:ln>
                <a:noFill/>
              </a:ln>
            </p:spPr>
          </p:pic>
          <p:pic>
            <p:nvPicPr>
              <p:cNvPr id="165" name="Google Shape;165;p25"/>
              <p:cNvPicPr preferRelativeResize="0"/>
              <p:nvPr/>
            </p:nvPicPr>
            <p:blipFill rotWithShape="1">
              <a:blip r:embed="rId4">
                <a:alphaModFix/>
              </a:blip>
              <a:srcRect b="0" l="21041" r="29355" t="14434"/>
              <a:stretch/>
            </p:blipFill>
            <p:spPr>
              <a:xfrm>
                <a:off x="6709275" y="3330875"/>
                <a:ext cx="2258450" cy="2330875"/>
              </a:xfrm>
              <a:prstGeom prst="rect">
                <a:avLst/>
              </a:prstGeom>
              <a:noFill/>
              <a:ln>
                <a:noFill/>
              </a:ln>
            </p:spPr>
          </p:pic>
          <p:pic>
            <p:nvPicPr>
              <p:cNvPr id="166" name="Google Shape;166;p25"/>
              <p:cNvPicPr preferRelativeResize="0"/>
              <p:nvPr/>
            </p:nvPicPr>
            <p:blipFill rotWithShape="1">
              <a:blip r:embed="rId5">
                <a:alphaModFix/>
              </a:blip>
              <a:srcRect b="0" l="22332" r="30721" t="15483"/>
              <a:stretch/>
            </p:blipFill>
            <p:spPr>
              <a:xfrm>
                <a:off x="4230500" y="3375500"/>
                <a:ext cx="2074825" cy="2286250"/>
              </a:xfrm>
              <a:prstGeom prst="rect">
                <a:avLst/>
              </a:prstGeom>
              <a:noFill/>
              <a:ln>
                <a:noFill/>
              </a:ln>
            </p:spPr>
          </p:pic>
        </p:grpSp>
        <p:sp>
          <p:nvSpPr>
            <p:cNvPr id="167" name="Google Shape;167;p25"/>
            <p:cNvSpPr txBox="1"/>
            <p:nvPr/>
          </p:nvSpPr>
          <p:spPr>
            <a:xfrm>
              <a:off x="4287350" y="3003875"/>
              <a:ext cx="5995200" cy="47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latin typeface="Calibri"/>
                  <a:ea typeface="Calibri"/>
                  <a:cs typeface="Calibri"/>
                  <a:sym typeface="Calibri"/>
                </a:rPr>
                <a:t>   Amazon Sentiment                              Walmart Sentiment</a:t>
              </a:r>
              <a:endParaRPr b="1" sz="1800">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6"/>
          <p:cNvSpPr txBox="1"/>
          <p:nvPr>
            <p:ph idx="1" type="body"/>
          </p:nvPr>
        </p:nvSpPr>
        <p:spPr>
          <a:xfrm>
            <a:off x="285750" y="1139283"/>
            <a:ext cx="8572500" cy="4596300"/>
          </a:xfrm>
          <a:prstGeom prst="rect">
            <a:avLst/>
          </a:prstGeom>
        </p:spPr>
        <p:txBody>
          <a:bodyPr anchorCtr="0" anchor="t" bIns="45700" lIns="91425" spcFirstLastPara="1" rIns="91425" wrap="square" tIns="45700">
            <a:noAutofit/>
          </a:bodyPr>
          <a:lstStyle/>
          <a:p>
            <a:pPr indent="-393700" lvl="0" marL="457200" rtl="0" algn="l">
              <a:spcBef>
                <a:spcPts val="0"/>
              </a:spcBef>
              <a:spcAft>
                <a:spcPts val="0"/>
              </a:spcAft>
              <a:buSzPts val="2600"/>
              <a:buChar char="•"/>
            </a:pPr>
            <a:r>
              <a:rPr lang="en-US" sz="2600"/>
              <a:t>Rating majority in 4 and 5</a:t>
            </a:r>
            <a:br>
              <a:rPr lang="en-US" sz="2600"/>
            </a:br>
            <a:endParaRPr sz="2600"/>
          </a:p>
          <a:p>
            <a:pPr indent="-393700" lvl="0" marL="457200" rtl="0" algn="l">
              <a:spcBef>
                <a:spcPts val="0"/>
              </a:spcBef>
              <a:spcAft>
                <a:spcPts val="0"/>
              </a:spcAft>
              <a:buSzPts val="2600"/>
              <a:buChar char="•"/>
            </a:pPr>
            <a:r>
              <a:rPr lang="en-US" sz="2600"/>
              <a:t>Sentiment majority in 3 and 4</a:t>
            </a:r>
            <a:endParaRPr sz="2600"/>
          </a:p>
        </p:txBody>
      </p:sp>
      <p:sp>
        <p:nvSpPr>
          <p:cNvPr id="173" name="Google Shape;173;p26"/>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u="sng"/>
              <a:t>Rating/Sentiment by Category Amazon:</a:t>
            </a:r>
            <a:endParaRPr sz="3300" u="sng"/>
          </a:p>
        </p:txBody>
      </p:sp>
      <p:grpSp>
        <p:nvGrpSpPr>
          <p:cNvPr id="174" name="Google Shape;174;p26"/>
          <p:cNvGrpSpPr/>
          <p:nvPr/>
        </p:nvGrpSpPr>
        <p:grpSpPr>
          <a:xfrm>
            <a:off x="80813" y="2486525"/>
            <a:ext cx="9058563" cy="3704475"/>
            <a:chOff x="80813" y="1572125"/>
            <a:chExt cx="9058563" cy="3704475"/>
          </a:xfrm>
        </p:grpSpPr>
        <p:grpSp>
          <p:nvGrpSpPr>
            <p:cNvPr id="175" name="Google Shape;175;p26"/>
            <p:cNvGrpSpPr/>
            <p:nvPr/>
          </p:nvGrpSpPr>
          <p:grpSpPr>
            <a:xfrm>
              <a:off x="80813" y="2019050"/>
              <a:ext cx="8982374" cy="3257550"/>
              <a:chOff x="-2074450" y="1884850"/>
              <a:chExt cx="8982374" cy="3257550"/>
            </a:xfrm>
          </p:grpSpPr>
          <p:pic>
            <p:nvPicPr>
              <p:cNvPr id="176" name="Google Shape;176;p26"/>
              <p:cNvPicPr preferRelativeResize="0"/>
              <p:nvPr/>
            </p:nvPicPr>
            <p:blipFill>
              <a:blip r:embed="rId3">
                <a:alphaModFix/>
              </a:blip>
              <a:stretch>
                <a:fillRect/>
              </a:stretch>
            </p:blipFill>
            <p:spPr>
              <a:xfrm>
                <a:off x="-2074450" y="1889600"/>
                <a:ext cx="5600700" cy="3248025"/>
              </a:xfrm>
              <a:prstGeom prst="rect">
                <a:avLst/>
              </a:prstGeom>
              <a:noFill/>
              <a:ln>
                <a:noFill/>
              </a:ln>
            </p:spPr>
          </p:pic>
          <p:pic>
            <p:nvPicPr>
              <p:cNvPr id="177" name="Google Shape;177;p26"/>
              <p:cNvPicPr preferRelativeResize="0"/>
              <p:nvPr/>
            </p:nvPicPr>
            <p:blipFill rotWithShape="1">
              <a:blip r:embed="rId4">
                <a:alphaModFix/>
              </a:blip>
              <a:srcRect b="0" l="35248" r="8091" t="0"/>
              <a:stretch/>
            </p:blipFill>
            <p:spPr>
              <a:xfrm>
                <a:off x="3740074" y="1884850"/>
                <a:ext cx="3167850" cy="3257550"/>
              </a:xfrm>
              <a:prstGeom prst="rect">
                <a:avLst/>
              </a:prstGeom>
              <a:noFill/>
              <a:ln>
                <a:noFill/>
              </a:ln>
            </p:spPr>
          </p:pic>
        </p:grpSp>
        <p:sp>
          <p:nvSpPr>
            <p:cNvPr id="178" name="Google Shape;178;p26"/>
            <p:cNvSpPr txBox="1"/>
            <p:nvPr/>
          </p:nvSpPr>
          <p:spPr>
            <a:xfrm>
              <a:off x="2744575" y="1572125"/>
              <a:ext cx="6394800" cy="14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latin typeface="Calibri"/>
                  <a:ea typeface="Calibri"/>
                  <a:cs typeface="Calibri"/>
                  <a:sym typeface="Calibri"/>
                </a:rPr>
                <a:t>Rating                                           Sentiment</a:t>
              </a:r>
              <a:endParaRPr b="1" sz="2400">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27"/>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u="sng"/>
              <a:t>Example Categories Amazon:</a:t>
            </a:r>
            <a:endParaRPr sz="3300" u="sng"/>
          </a:p>
        </p:txBody>
      </p:sp>
      <p:grpSp>
        <p:nvGrpSpPr>
          <p:cNvPr id="184" name="Google Shape;184;p27"/>
          <p:cNvGrpSpPr/>
          <p:nvPr/>
        </p:nvGrpSpPr>
        <p:grpSpPr>
          <a:xfrm>
            <a:off x="19424" y="2700316"/>
            <a:ext cx="9144116" cy="3088464"/>
            <a:chOff x="-1578775" y="2723375"/>
            <a:chExt cx="10070613" cy="3777938"/>
          </a:xfrm>
        </p:grpSpPr>
        <p:pic>
          <p:nvPicPr>
            <p:cNvPr id="185" name="Google Shape;185;p27"/>
            <p:cNvPicPr preferRelativeResize="0"/>
            <p:nvPr/>
          </p:nvPicPr>
          <p:blipFill>
            <a:blip r:embed="rId3">
              <a:alphaModFix/>
            </a:blip>
            <a:stretch>
              <a:fillRect/>
            </a:stretch>
          </p:blipFill>
          <p:spPr>
            <a:xfrm>
              <a:off x="-1578775" y="3300925"/>
              <a:ext cx="5267325" cy="3190875"/>
            </a:xfrm>
            <a:prstGeom prst="rect">
              <a:avLst/>
            </a:prstGeom>
            <a:noFill/>
            <a:ln>
              <a:noFill/>
            </a:ln>
          </p:spPr>
        </p:pic>
        <p:sp>
          <p:nvSpPr>
            <p:cNvPr id="186" name="Google Shape;186;p27"/>
            <p:cNvSpPr txBox="1"/>
            <p:nvPr/>
          </p:nvSpPr>
          <p:spPr>
            <a:xfrm>
              <a:off x="768100" y="2723375"/>
              <a:ext cx="7041000" cy="14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latin typeface="Calibri"/>
                  <a:ea typeface="Calibri"/>
                  <a:cs typeface="Calibri"/>
                  <a:sym typeface="Calibri"/>
                </a:rPr>
                <a:t>Rating                                                      Sentiment</a:t>
              </a:r>
              <a:endParaRPr b="1" sz="2400">
                <a:latin typeface="Calibri"/>
                <a:ea typeface="Calibri"/>
                <a:cs typeface="Calibri"/>
                <a:sym typeface="Calibri"/>
              </a:endParaRPr>
            </a:p>
          </p:txBody>
        </p:sp>
        <p:pic>
          <p:nvPicPr>
            <p:cNvPr id="187" name="Google Shape;187;p27"/>
            <p:cNvPicPr preferRelativeResize="0"/>
            <p:nvPr/>
          </p:nvPicPr>
          <p:blipFill>
            <a:blip r:embed="rId4">
              <a:alphaModFix/>
            </a:blip>
            <a:stretch>
              <a:fillRect/>
            </a:stretch>
          </p:blipFill>
          <p:spPr>
            <a:xfrm>
              <a:off x="3719813" y="3291388"/>
              <a:ext cx="4772025" cy="3209925"/>
            </a:xfrm>
            <a:prstGeom prst="rect">
              <a:avLst/>
            </a:prstGeom>
            <a:noFill/>
            <a:ln>
              <a:noFill/>
            </a:ln>
          </p:spPr>
        </p:pic>
      </p:grpSp>
      <p:sp>
        <p:nvSpPr>
          <p:cNvPr id="188" name="Google Shape;188;p27"/>
          <p:cNvSpPr txBox="1"/>
          <p:nvPr>
            <p:ph idx="1" type="body"/>
          </p:nvPr>
        </p:nvSpPr>
        <p:spPr>
          <a:xfrm>
            <a:off x="285750" y="1215483"/>
            <a:ext cx="8572500" cy="4596300"/>
          </a:xfrm>
          <a:prstGeom prst="rect">
            <a:avLst/>
          </a:prstGeom>
        </p:spPr>
        <p:txBody>
          <a:bodyPr anchorCtr="0" anchor="t" bIns="45700" lIns="91425" spcFirstLastPara="1" rIns="91425" wrap="square" tIns="45700">
            <a:noAutofit/>
          </a:bodyPr>
          <a:lstStyle/>
          <a:p>
            <a:pPr indent="-393700" lvl="0" marL="457200" rtl="0" algn="l">
              <a:spcBef>
                <a:spcPts val="0"/>
              </a:spcBef>
              <a:spcAft>
                <a:spcPts val="0"/>
              </a:spcAft>
              <a:buSzPts val="2600"/>
              <a:buChar char="•"/>
            </a:pPr>
            <a:r>
              <a:rPr lang="en-US" sz="2600"/>
              <a:t>Sentiment results are equal</a:t>
            </a:r>
            <a:br>
              <a:rPr lang="en-US" sz="2600"/>
            </a:br>
            <a:endParaRPr sz="2600"/>
          </a:p>
          <a:p>
            <a:pPr indent="-393700" lvl="0" marL="457200" rtl="0" algn="l">
              <a:spcBef>
                <a:spcPts val="0"/>
              </a:spcBef>
              <a:spcAft>
                <a:spcPts val="0"/>
              </a:spcAft>
              <a:buSzPts val="2600"/>
              <a:buChar char="•"/>
            </a:pPr>
            <a:r>
              <a:rPr lang="en-US" sz="2600"/>
              <a:t>Movies have worse ratings overall</a:t>
            </a:r>
            <a:endParaRPr sz="2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2" name="Shape 192"/>
        <p:cNvGrpSpPr/>
        <p:nvPr/>
      </p:nvGrpSpPr>
      <p:grpSpPr>
        <a:xfrm>
          <a:off x="0" y="0"/>
          <a:ext cx="0" cy="0"/>
          <a:chOff x="0" y="0"/>
          <a:chExt cx="0" cy="0"/>
        </a:xfrm>
      </p:grpSpPr>
      <p:sp>
        <p:nvSpPr>
          <p:cNvPr id="193" name="Google Shape;193;p28"/>
          <p:cNvSpPr txBox="1"/>
          <p:nvPr>
            <p:ph idx="1" type="body"/>
          </p:nvPr>
        </p:nvSpPr>
        <p:spPr>
          <a:xfrm>
            <a:off x="285750" y="1215483"/>
            <a:ext cx="8572500" cy="4596300"/>
          </a:xfrm>
          <a:prstGeom prst="rect">
            <a:avLst/>
          </a:prstGeom>
        </p:spPr>
        <p:txBody>
          <a:bodyPr anchorCtr="0" anchor="t" bIns="45700" lIns="91425" spcFirstLastPara="1" rIns="91425" wrap="square" tIns="45700">
            <a:noAutofit/>
          </a:bodyPr>
          <a:lstStyle/>
          <a:p>
            <a:pPr indent="-393700" lvl="0" marL="457200" rtl="0" algn="l">
              <a:spcBef>
                <a:spcPts val="0"/>
              </a:spcBef>
              <a:spcAft>
                <a:spcPts val="0"/>
              </a:spcAft>
              <a:buSzPts val="2600"/>
              <a:buChar char="•"/>
            </a:pPr>
            <a:r>
              <a:rPr lang="en-US" sz="2600"/>
              <a:t>Same as Amazon</a:t>
            </a:r>
            <a:endParaRPr sz="2600"/>
          </a:p>
          <a:p>
            <a:pPr indent="-393700" lvl="0" marL="457200" rtl="0" algn="l">
              <a:spcBef>
                <a:spcPts val="0"/>
              </a:spcBef>
              <a:spcAft>
                <a:spcPts val="0"/>
              </a:spcAft>
              <a:buSzPts val="2600"/>
              <a:buChar char="•"/>
            </a:pPr>
            <a:r>
              <a:rPr lang="en-US" sz="2600"/>
              <a:t>Rating majority in 4 and 5</a:t>
            </a:r>
            <a:endParaRPr sz="2600"/>
          </a:p>
          <a:p>
            <a:pPr indent="-393700" lvl="0" marL="457200" rtl="0" algn="l">
              <a:spcBef>
                <a:spcPts val="0"/>
              </a:spcBef>
              <a:spcAft>
                <a:spcPts val="0"/>
              </a:spcAft>
              <a:buSzPts val="2600"/>
              <a:buChar char="•"/>
            </a:pPr>
            <a:r>
              <a:rPr lang="en-US" sz="2600"/>
              <a:t>Sentiment majority in 3 and 4</a:t>
            </a:r>
            <a:endParaRPr sz="2600"/>
          </a:p>
        </p:txBody>
      </p:sp>
      <p:sp>
        <p:nvSpPr>
          <p:cNvPr id="194" name="Google Shape;194;p28"/>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300" u="sng"/>
              <a:t>Rating/Sentiment by Category Walmart:</a:t>
            </a:r>
            <a:endParaRPr sz="3300" u="sng"/>
          </a:p>
        </p:txBody>
      </p:sp>
      <p:grpSp>
        <p:nvGrpSpPr>
          <p:cNvPr id="195" name="Google Shape;195;p28"/>
          <p:cNvGrpSpPr/>
          <p:nvPr/>
        </p:nvGrpSpPr>
        <p:grpSpPr>
          <a:xfrm>
            <a:off x="56863" y="2459225"/>
            <a:ext cx="9030263" cy="3825400"/>
            <a:chOff x="-2268737" y="1515450"/>
            <a:chExt cx="9030263" cy="3825400"/>
          </a:xfrm>
        </p:grpSpPr>
        <p:grpSp>
          <p:nvGrpSpPr>
            <p:cNvPr id="196" name="Google Shape;196;p28"/>
            <p:cNvGrpSpPr/>
            <p:nvPr/>
          </p:nvGrpSpPr>
          <p:grpSpPr>
            <a:xfrm>
              <a:off x="-2268737" y="2026150"/>
              <a:ext cx="8872237" cy="3314700"/>
              <a:chOff x="-2268737" y="2026150"/>
              <a:chExt cx="8872237" cy="3314700"/>
            </a:xfrm>
          </p:grpSpPr>
          <p:pic>
            <p:nvPicPr>
              <p:cNvPr id="197" name="Google Shape;197;p28"/>
              <p:cNvPicPr preferRelativeResize="0"/>
              <p:nvPr/>
            </p:nvPicPr>
            <p:blipFill>
              <a:blip r:embed="rId3">
                <a:alphaModFix/>
              </a:blip>
              <a:stretch>
                <a:fillRect/>
              </a:stretch>
            </p:blipFill>
            <p:spPr>
              <a:xfrm>
                <a:off x="-2268737" y="2026150"/>
                <a:ext cx="5591175" cy="3314700"/>
              </a:xfrm>
              <a:prstGeom prst="rect">
                <a:avLst/>
              </a:prstGeom>
              <a:noFill/>
              <a:ln>
                <a:noFill/>
              </a:ln>
            </p:spPr>
          </p:pic>
          <p:pic>
            <p:nvPicPr>
              <p:cNvPr id="198" name="Google Shape;198;p28"/>
              <p:cNvPicPr preferRelativeResize="0"/>
              <p:nvPr/>
            </p:nvPicPr>
            <p:blipFill rotWithShape="1">
              <a:blip r:embed="rId4">
                <a:alphaModFix/>
              </a:blip>
              <a:srcRect b="0" l="35743" r="8151" t="0"/>
              <a:stretch/>
            </p:blipFill>
            <p:spPr>
              <a:xfrm>
                <a:off x="3455799" y="2030913"/>
                <a:ext cx="3147700" cy="3305175"/>
              </a:xfrm>
              <a:prstGeom prst="rect">
                <a:avLst/>
              </a:prstGeom>
              <a:noFill/>
              <a:ln>
                <a:noFill/>
              </a:ln>
            </p:spPr>
          </p:pic>
        </p:grpSp>
        <p:sp>
          <p:nvSpPr>
            <p:cNvPr id="199" name="Google Shape;199;p28"/>
            <p:cNvSpPr txBox="1"/>
            <p:nvPr/>
          </p:nvSpPr>
          <p:spPr>
            <a:xfrm>
              <a:off x="366725" y="1515450"/>
              <a:ext cx="6394800" cy="148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latin typeface="Calibri"/>
                  <a:ea typeface="Calibri"/>
                  <a:cs typeface="Calibri"/>
                  <a:sym typeface="Calibri"/>
                </a:rPr>
                <a:t>Rating                                           Sentiment</a:t>
              </a:r>
              <a:endParaRPr b="1" sz="2400">
                <a:latin typeface="Calibri"/>
                <a:ea typeface="Calibri"/>
                <a:cs typeface="Calibri"/>
                <a:sym typeface="Calibri"/>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9"/>
          <p:cNvSpPr txBox="1"/>
          <p:nvPr>
            <p:ph idx="1" type="body"/>
          </p:nvPr>
        </p:nvSpPr>
        <p:spPr>
          <a:xfrm>
            <a:off x="285750" y="1215483"/>
            <a:ext cx="8572500" cy="4596300"/>
          </a:xfrm>
          <a:prstGeom prst="rect">
            <a:avLst/>
          </a:prstGeom>
        </p:spPr>
        <p:txBody>
          <a:bodyPr anchorCtr="0" anchor="t" bIns="45700" lIns="91425" spcFirstLastPara="1" rIns="91425" wrap="square" tIns="45700">
            <a:noAutofit/>
          </a:bodyPr>
          <a:lstStyle/>
          <a:p>
            <a:pPr indent="-393700" lvl="0" marL="457200" rtl="0" algn="l">
              <a:spcBef>
                <a:spcPts val="0"/>
              </a:spcBef>
              <a:spcAft>
                <a:spcPts val="0"/>
              </a:spcAft>
              <a:buSzPts val="2600"/>
              <a:buChar char="•"/>
            </a:pPr>
            <a:r>
              <a:rPr lang="en-US" sz="2600"/>
              <a:t>Movies are higher in both rating and sentiment</a:t>
            </a:r>
            <a:endParaRPr sz="2600"/>
          </a:p>
          <a:p>
            <a:pPr indent="-393700" lvl="0" marL="457200" rtl="0" algn="l">
              <a:spcBef>
                <a:spcPts val="0"/>
              </a:spcBef>
              <a:spcAft>
                <a:spcPts val="0"/>
              </a:spcAft>
              <a:buSzPts val="2600"/>
              <a:buChar char="•"/>
            </a:pPr>
            <a:r>
              <a:rPr lang="en-US" sz="2600"/>
              <a:t>Very few ratings that are not 5 stars</a:t>
            </a:r>
            <a:endParaRPr sz="2600"/>
          </a:p>
          <a:p>
            <a:pPr indent="-393700" lvl="0" marL="457200" rtl="0" algn="l">
              <a:spcBef>
                <a:spcPts val="0"/>
              </a:spcBef>
              <a:spcAft>
                <a:spcPts val="0"/>
              </a:spcAft>
              <a:buSzPts val="2600"/>
              <a:buChar char="•"/>
            </a:pPr>
            <a:r>
              <a:rPr lang="en-US" sz="2600"/>
              <a:t>Almost no 1 or 2 star sentiment ratings</a:t>
            </a:r>
            <a:endParaRPr sz="2600"/>
          </a:p>
        </p:txBody>
      </p:sp>
      <p:sp>
        <p:nvSpPr>
          <p:cNvPr id="205" name="Google Shape;205;p29"/>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3300" u="sng"/>
              <a:t>Example Categories</a:t>
            </a:r>
            <a:r>
              <a:rPr lang="en-US" sz="3300" u="sng"/>
              <a:t> Walmart:</a:t>
            </a:r>
            <a:endParaRPr sz="3300" u="sng"/>
          </a:p>
        </p:txBody>
      </p:sp>
      <p:grpSp>
        <p:nvGrpSpPr>
          <p:cNvPr id="206" name="Google Shape;206;p29"/>
          <p:cNvGrpSpPr/>
          <p:nvPr/>
        </p:nvGrpSpPr>
        <p:grpSpPr>
          <a:xfrm>
            <a:off x="22949" y="2655257"/>
            <a:ext cx="11019504" cy="3139300"/>
            <a:chOff x="-1281412" y="1366275"/>
            <a:chExt cx="12197813" cy="3733263"/>
          </a:xfrm>
        </p:grpSpPr>
        <p:grpSp>
          <p:nvGrpSpPr>
            <p:cNvPr id="207" name="Google Shape;207;p29"/>
            <p:cNvGrpSpPr/>
            <p:nvPr/>
          </p:nvGrpSpPr>
          <p:grpSpPr>
            <a:xfrm>
              <a:off x="-1281412" y="1927713"/>
              <a:ext cx="10086988" cy="3171825"/>
              <a:chOff x="-1281412" y="1927713"/>
              <a:chExt cx="10086988" cy="3171825"/>
            </a:xfrm>
          </p:grpSpPr>
          <p:pic>
            <p:nvPicPr>
              <p:cNvPr id="208" name="Google Shape;208;p29"/>
              <p:cNvPicPr preferRelativeResize="0"/>
              <p:nvPr/>
            </p:nvPicPr>
            <p:blipFill>
              <a:blip r:embed="rId3">
                <a:alphaModFix/>
              </a:blip>
              <a:stretch>
                <a:fillRect/>
              </a:stretch>
            </p:blipFill>
            <p:spPr>
              <a:xfrm>
                <a:off x="-1281412" y="1942000"/>
                <a:ext cx="5267325" cy="3143250"/>
              </a:xfrm>
              <a:prstGeom prst="rect">
                <a:avLst/>
              </a:prstGeom>
              <a:noFill/>
              <a:ln>
                <a:noFill/>
              </a:ln>
            </p:spPr>
          </p:pic>
          <p:pic>
            <p:nvPicPr>
              <p:cNvPr id="209" name="Google Shape;209;p29"/>
              <p:cNvPicPr preferRelativeResize="0"/>
              <p:nvPr/>
            </p:nvPicPr>
            <p:blipFill>
              <a:blip r:embed="rId4">
                <a:alphaModFix/>
              </a:blip>
              <a:stretch>
                <a:fillRect/>
              </a:stretch>
            </p:blipFill>
            <p:spPr>
              <a:xfrm>
                <a:off x="3985925" y="1927713"/>
                <a:ext cx="4819650" cy="3171825"/>
              </a:xfrm>
              <a:prstGeom prst="rect">
                <a:avLst/>
              </a:prstGeom>
              <a:noFill/>
              <a:ln>
                <a:noFill/>
              </a:ln>
            </p:spPr>
          </p:pic>
        </p:grpSp>
        <p:sp>
          <p:nvSpPr>
            <p:cNvPr id="210" name="Google Shape;210;p29"/>
            <p:cNvSpPr txBox="1"/>
            <p:nvPr/>
          </p:nvSpPr>
          <p:spPr>
            <a:xfrm>
              <a:off x="951000" y="1366275"/>
              <a:ext cx="9965400" cy="93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400">
                  <a:latin typeface="Calibri"/>
                  <a:ea typeface="Calibri"/>
                  <a:cs typeface="Calibri"/>
                  <a:sym typeface="Calibri"/>
                </a:rPr>
                <a:t>Rating                                                     Sentiment</a:t>
              </a:r>
              <a:endParaRPr b="1" sz="2400">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30"/>
          <p:cNvSpPr txBox="1"/>
          <p:nvPr>
            <p:ph idx="1" type="body"/>
          </p:nvPr>
        </p:nvSpPr>
        <p:spPr>
          <a:xfrm>
            <a:off x="285750" y="1291675"/>
            <a:ext cx="8858100" cy="45963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sz="2600"/>
          </a:p>
          <a:p>
            <a:pPr indent="0" lvl="0" marL="0" rtl="0" algn="l">
              <a:spcBef>
                <a:spcPts val="1000"/>
              </a:spcBef>
              <a:spcAft>
                <a:spcPts val="0"/>
              </a:spcAft>
              <a:buNone/>
            </a:pPr>
            <a:r>
              <a:t/>
            </a:r>
            <a:endParaRPr sz="2600"/>
          </a:p>
          <a:p>
            <a:pPr indent="0" lvl="0" marL="0" rtl="0" algn="l">
              <a:spcBef>
                <a:spcPts val="1000"/>
              </a:spcBef>
              <a:spcAft>
                <a:spcPts val="0"/>
              </a:spcAft>
              <a:buNone/>
            </a:pPr>
            <a:r>
              <a:t/>
            </a:r>
            <a:endParaRPr sz="2600"/>
          </a:p>
          <a:p>
            <a:pPr indent="0" lvl="0" marL="0" rtl="0" algn="l">
              <a:spcBef>
                <a:spcPts val="1000"/>
              </a:spcBef>
              <a:spcAft>
                <a:spcPts val="0"/>
              </a:spcAft>
              <a:buNone/>
            </a:pPr>
            <a:r>
              <a:t/>
            </a:r>
            <a:endParaRPr sz="2600"/>
          </a:p>
          <a:p>
            <a:pPr indent="0" lvl="0" marL="0" rtl="0" algn="l">
              <a:spcBef>
                <a:spcPts val="1000"/>
              </a:spcBef>
              <a:spcAft>
                <a:spcPts val="0"/>
              </a:spcAft>
              <a:buNone/>
            </a:pPr>
            <a:r>
              <a:t/>
            </a:r>
            <a:endParaRPr sz="2600"/>
          </a:p>
          <a:p>
            <a:pPr indent="0" lvl="0" marL="0" rtl="0" algn="l">
              <a:spcBef>
                <a:spcPts val="1000"/>
              </a:spcBef>
              <a:spcAft>
                <a:spcPts val="0"/>
              </a:spcAft>
              <a:buNone/>
            </a:pPr>
            <a:r>
              <a:t/>
            </a:r>
            <a:endParaRPr sz="2600"/>
          </a:p>
          <a:p>
            <a:pPr indent="-381000" lvl="0" marL="457200" rtl="0" algn="l">
              <a:spcBef>
                <a:spcPts val="1000"/>
              </a:spcBef>
              <a:spcAft>
                <a:spcPts val="0"/>
              </a:spcAft>
              <a:buSzPts val="2400"/>
              <a:buChar char="•"/>
            </a:pPr>
            <a:r>
              <a:rPr lang="en-US" sz="2400"/>
              <a:t>Amazon has the highest rate of reviews in Movies and TV</a:t>
            </a:r>
            <a:br>
              <a:rPr lang="en-US" sz="2400"/>
            </a:br>
            <a:endParaRPr sz="2400"/>
          </a:p>
          <a:p>
            <a:pPr indent="-381000" lvl="0" marL="457200" rtl="0" algn="l">
              <a:spcBef>
                <a:spcPts val="0"/>
              </a:spcBef>
              <a:spcAft>
                <a:spcPts val="0"/>
              </a:spcAft>
              <a:buSzPts val="2400"/>
              <a:buChar char="•"/>
            </a:pPr>
            <a:r>
              <a:rPr lang="en-US" sz="2400"/>
              <a:t>Walmart has the highest rate of reviews in Beauty</a:t>
            </a:r>
            <a:endParaRPr sz="2400"/>
          </a:p>
        </p:txBody>
      </p:sp>
      <p:sp>
        <p:nvSpPr>
          <p:cNvPr id="216" name="Google Shape;216;p30"/>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u="sng"/>
              <a:t>Reviews per Product Type:</a:t>
            </a:r>
            <a:endParaRPr u="sng"/>
          </a:p>
        </p:txBody>
      </p:sp>
      <p:pic>
        <p:nvPicPr>
          <p:cNvPr id="217" name="Google Shape;217;p30"/>
          <p:cNvPicPr preferRelativeResize="0"/>
          <p:nvPr/>
        </p:nvPicPr>
        <p:blipFill>
          <a:blip r:embed="rId3">
            <a:alphaModFix/>
          </a:blip>
          <a:stretch>
            <a:fillRect/>
          </a:stretch>
        </p:blipFill>
        <p:spPr>
          <a:xfrm>
            <a:off x="0" y="1227138"/>
            <a:ext cx="4572000" cy="2752725"/>
          </a:xfrm>
          <a:prstGeom prst="rect">
            <a:avLst/>
          </a:prstGeom>
          <a:noFill/>
          <a:ln>
            <a:noFill/>
          </a:ln>
        </p:spPr>
      </p:pic>
      <p:pic>
        <p:nvPicPr>
          <p:cNvPr id="218" name="Google Shape;218;p30"/>
          <p:cNvPicPr preferRelativeResize="0"/>
          <p:nvPr/>
        </p:nvPicPr>
        <p:blipFill>
          <a:blip r:embed="rId4">
            <a:alphaModFix/>
          </a:blip>
          <a:stretch>
            <a:fillRect/>
          </a:stretch>
        </p:blipFill>
        <p:spPr>
          <a:xfrm>
            <a:off x="4572000" y="1227138"/>
            <a:ext cx="4572000" cy="27527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31"/>
          <p:cNvSpPr txBox="1"/>
          <p:nvPr>
            <p:ph idx="1" type="body"/>
          </p:nvPr>
        </p:nvSpPr>
        <p:spPr>
          <a:xfrm>
            <a:off x="285750" y="1063074"/>
            <a:ext cx="8572500" cy="5221500"/>
          </a:xfrm>
          <a:prstGeom prst="rect">
            <a:avLst/>
          </a:prstGeom>
        </p:spPr>
        <p:txBody>
          <a:bodyPr anchorCtr="0" anchor="t" bIns="45700" lIns="91425" spcFirstLastPara="1" rIns="91425" wrap="square" tIns="45700">
            <a:noAutofit/>
          </a:bodyPr>
          <a:lstStyle/>
          <a:p>
            <a:pPr indent="0" lvl="0" marL="0" rtl="0" algn="just">
              <a:spcBef>
                <a:spcPts val="1000"/>
              </a:spcBef>
              <a:spcAft>
                <a:spcPts val="0"/>
              </a:spcAft>
              <a:buClr>
                <a:schemeClr val="dk1"/>
              </a:buClr>
              <a:buSzPts val="1100"/>
              <a:buFont typeface="Arial"/>
              <a:buNone/>
            </a:pPr>
            <a:r>
              <a:rPr lang="en-US" sz="2400"/>
              <a:t>“Today’s version of this knife doesn't come even in thin plastic container-it comes in only thin paper box. The shiny handle material on mine was all scratched. The distributors of Swiss Army knife here in States got a bit cheap on its presentation of a fine knife.”</a:t>
            </a:r>
            <a:endParaRPr sz="2400"/>
          </a:p>
          <a:p>
            <a:pPr indent="0" lvl="0" marL="0" rtl="0" algn="just">
              <a:spcBef>
                <a:spcPts val="1000"/>
              </a:spcBef>
              <a:spcAft>
                <a:spcPts val="0"/>
              </a:spcAft>
              <a:buClr>
                <a:schemeClr val="dk1"/>
              </a:buClr>
              <a:buSzPts val="1100"/>
              <a:buFont typeface="Arial"/>
              <a:buNone/>
            </a:pPr>
            <a:r>
              <a:rPr lang="en-US" sz="2400"/>
              <a:t>—Sentiment score: 0.149 (3) Rating: </a:t>
            </a:r>
            <a:r>
              <a:rPr lang="en-US" sz="2400">
                <a:solidFill>
                  <a:srgbClr val="FF0000"/>
                </a:solidFill>
              </a:rPr>
              <a:t>2</a:t>
            </a:r>
            <a:endParaRPr sz="2400">
              <a:solidFill>
                <a:srgbClr val="FF0000"/>
              </a:solidFill>
            </a:endParaRPr>
          </a:p>
          <a:p>
            <a:pPr indent="0" lvl="0" marL="0" rtl="0" algn="l">
              <a:lnSpc>
                <a:spcPct val="100000"/>
              </a:lnSpc>
              <a:spcBef>
                <a:spcPts val="0"/>
              </a:spcBef>
              <a:spcAft>
                <a:spcPts val="0"/>
              </a:spcAft>
              <a:buNone/>
            </a:pPr>
            <a:r>
              <a:t/>
            </a:r>
            <a:endParaRPr sz="2600"/>
          </a:p>
          <a:p>
            <a:pPr indent="0" lvl="0" marL="0" rtl="0" algn="l">
              <a:lnSpc>
                <a:spcPct val="100000"/>
              </a:lnSpc>
              <a:spcBef>
                <a:spcPts val="0"/>
              </a:spcBef>
              <a:spcAft>
                <a:spcPts val="0"/>
              </a:spcAft>
              <a:buNone/>
            </a:pPr>
            <a:r>
              <a:t/>
            </a:r>
            <a:endParaRPr sz="2600"/>
          </a:p>
          <a:p>
            <a:pPr indent="0" lvl="0" marL="0" rtl="0" algn="l">
              <a:lnSpc>
                <a:spcPct val="100000"/>
              </a:lnSpc>
              <a:spcBef>
                <a:spcPts val="0"/>
              </a:spcBef>
              <a:spcAft>
                <a:spcPts val="0"/>
              </a:spcAft>
              <a:buNone/>
            </a:pPr>
            <a:r>
              <a:rPr lang="en-US" sz="2400"/>
              <a:t>“I bought it because it was cheaper than buying the original version which it is identical to except for item placements…”</a:t>
            </a:r>
            <a:endParaRPr sz="2400"/>
          </a:p>
          <a:p>
            <a:pPr indent="0" lvl="0" marL="0" rtl="0" algn="just">
              <a:spcBef>
                <a:spcPts val="1000"/>
              </a:spcBef>
              <a:spcAft>
                <a:spcPts val="0"/>
              </a:spcAft>
              <a:buNone/>
            </a:pPr>
            <a:r>
              <a:rPr lang="en-US" sz="2400"/>
              <a:t>— </a:t>
            </a:r>
            <a:r>
              <a:rPr lang="en-US" sz="2400"/>
              <a:t>Sentiment score: </a:t>
            </a:r>
            <a:r>
              <a:rPr lang="en-US" sz="2400">
                <a:solidFill>
                  <a:srgbClr val="6AA84F"/>
                </a:solidFill>
              </a:rPr>
              <a:t>0.3182 (4)</a:t>
            </a:r>
            <a:r>
              <a:rPr lang="en-US" sz="2400"/>
              <a:t> Rating: </a:t>
            </a:r>
            <a:r>
              <a:rPr lang="en-US" sz="2400">
                <a:solidFill>
                  <a:srgbClr val="FF0000"/>
                </a:solidFill>
              </a:rPr>
              <a:t>1</a:t>
            </a:r>
            <a:endParaRPr sz="2400">
              <a:solidFill>
                <a:srgbClr val="FF0000"/>
              </a:solidFill>
            </a:endParaRPr>
          </a:p>
          <a:p>
            <a:pPr indent="0" lvl="0" marL="0" rtl="0" algn="just">
              <a:spcBef>
                <a:spcPts val="1000"/>
              </a:spcBef>
              <a:spcAft>
                <a:spcPts val="0"/>
              </a:spcAft>
              <a:buClr>
                <a:schemeClr val="dk1"/>
              </a:buClr>
              <a:buSzPts val="1100"/>
              <a:buFont typeface="Arial"/>
              <a:buNone/>
            </a:pPr>
            <a:r>
              <a:t/>
            </a:r>
            <a:endParaRPr sz="2600"/>
          </a:p>
          <a:p>
            <a:pPr indent="0" lvl="0" marL="0" rtl="0" algn="just">
              <a:spcBef>
                <a:spcPts val="1000"/>
              </a:spcBef>
              <a:spcAft>
                <a:spcPts val="0"/>
              </a:spcAft>
              <a:buClr>
                <a:schemeClr val="dk1"/>
              </a:buClr>
              <a:buSzPts val="1100"/>
              <a:buFont typeface="Arial"/>
              <a:buNone/>
            </a:pPr>
            <a:r>
              <a:t/>
            </a:r>
            <a:endParaRPr sz="2600"/>
          </a:p>
        </p:txBody>
      </p:sp>
      <p:sp>
        <p:nvSpPr>
          <p:cNvPr id="224" name="Google Shape;224;p31"/>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u="sng"/>
              <a:t>Special Cases (1):</a:t>
            </a:r>
            <a:endParaRPr sz="3300" u="sng"/>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4"/>
          <p:cNvSpPr txBox="1"/>
          <p:nvPr>
            <p:ph idx="1" type="body"/>
          </p:nvPr>
        </p:nvSpPr>
        <p:spPr>
          <a:xfrm>
            <a:off x="285750" y="1215475"/>
            <a:ext cx="8572500" cy="48597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US"/>
              <a:t>Purchasing things online has become easier</a:t>
            </a:r>
            <a:endParaRPr/>
          </a:p>
          <a:p>
            <a:pPr indent="0" lvl="0" marL="0" rtl="0" algn="l">
              <a:lnSpc>
                <a:spcPct val="90000"/>
              </a:lnSpc>
              <a:spcBef>
                <a:spcPts val="0"/>
              </a:spcBef>
              <a:spcAft>
                <a:spcPts val="0"/>
              </a:spcAft>
              <a:buNone/>
            </a:pPr>
            <a:r>
              <a:t/>
            </a:r>
            <a:endParaRPr/>
          </a:p>
          <a:p>
            <a:pPr indent="-228600" lvl="0" marL="228600" rtl="0" algn="l">
              <a:lnSpc>
                <a:spcPct val="90000"/>
              </a:lnSpc>
              <a:spcBef>
                <a:spcPts val="1000"/>
              </a:spcBef>
              <a:spcAft>
                <a:spcPts val="0"/>
              </a:spcAft>
              <a:buClr>
                <a:schemeClr val="dk1"/>
              </a:buClr>
              <a:buSzPts val="2800"/>
              <a:buChar char="•"/>
            </a:pPr>
            <a:r>
              <a:rPr lang="en-US"/>
              <a:t>Many different categories of products are available:</a:t>
            </a:r>
            <a:endParaRPr/>
          </a:p>
          <a:p>
            <a:pPr indent="-228600" lvl="1" marL="685800" rtl="0" algn="l">
              <a:lnSpc>
                <a:spcPct val="90000"/>
              </a:lnSpc>
              <a:spcBef>
                <a:spcPts val="500"/>
              </a:spcBef>
              <a:spcAft>
                <a:spcPts val="0"/>
              </a:spcAft>
              <a:buClr>
                <a:schemeClr val="dk1"/>
              </a:buClr>
              <a:buSzPts val="2400"/>
              <a:buChar char="•"/>
            </a:pPr>
            <a:r>
              <a:rPr lang="en-US">
                <a:latin typeface="Arial"/>
                <a:ea typeface="Arial"/>
                <a:cs typeface="Arial"/>
                <a:sym typeface="Arial"/>
              </a:rPr>
              <a:t>Beauty</a:t>
            </a:r>
            <a:endParaRPr>
              <a:latin typeface="Arial"/>
              <a:ea typeface="Arial"/>
              <a:cs typeface="Arial"/>
              <a:sym typeface="Arial"/>
            </a:endParaRPr>
          </a:p>
          <a:p>
            <a:pPr indent="-228600" lvl="1" marL="685800" rtl="0" algn="l">
              <a:lnSpc>
                <a:spcPct val="90000"/>
              </a:lnSpc>
              <a:spcBef>
                <a:spcPts val="500"/>
              </a:spcBef>
              <a:spcAft>
                <a:spcPts val="0"/>
              </a:spcAft>
              <a:buClr>
                <a:schemeClr val="dk1"/>
              </a:buClr>
              <a:buSzPts val="2400"/>
              <a:buChar char="•"/>
            </a:pPr>
            <a:r>
              <a:rPr lang="en-US">
                <a:latin typeface="Arial"/>
                <a:ea typeface="Arial"/>
                <a:cs typeface="Arial"/>
                <a:sym typeface="Arial"/>
              </a:rPr>
              <a:t>Electronics</a:t>
            </a:r>
            <a:endParaRPr>
              <a:latin typeface="Arial"/>
              <a:ea typeface="Arial"/>
              <a:cs typeface="Arial"/>
              <a:sym typeface="Arial"/>
            </a:endParaRPr>
          </a:p>
          <a:p>
            <a:pPr indent="-228600" lvl="1" marL="685800" rtl="0" algn="l">
              <a:lnSpc>
                <a:spcPct val="90000"/>
              </a:lnSpc>
              <a:spcBef>
                <a:spcPts val="500"/>
              </a:spcBef>
              <a:spcAft>
                <a:spcPts val="0"/>
              </a:spcAft>
              <a:buSzPts val="2400"/>
              <a:buChar char="•"/>
            </a:pPr>
            <a:r>
              <a:rPr lang="en-US">
                <a:latin typeface="Arial"/>
                <a:ea typeface="Arial"/>
                <a:cs typeface="Arial"/>
                <a:sym typeface="Arial"/>
              </a:rPr>
              <a:t>Clothing</a:t>
            </a:r>
            <a:endParaRPr>
              <a:latin typeface="Arial"/>
              <a:ea typeface="Arial"/>
              <a:cs typeface="Arial"/>
              <a:sym typeface="Arial"/>
            </a:endParaRPr>
          </a:p>
          <a:p>
            <a:pPr indent="-228600" lvl="1" marL="685800" rtl="0" algn="l">
              <a:lnSpc>
                <a:spcPct val="90000"/>
              </a:lnSpc>
              <a:spcBef>
                <a:spcPts val="500"/>
              </a:spcBef>
              <a:spcAft>
                <a:spcPts val="0"/>
              </a:spcAft>
              <a:buSzPts val="2400"/>
              <a:buFont typeface="Arial"/>
              <a:buChar char="•"/>
            </a:pPr>
            <a:r>
              <a:rPr lang="en-US">
                <a:latin typeface="Arial"/>
                <a:ea typeface="Arial"/>
                <a:cs typeface="Arial"/>
                <a:sym typeface="Arial"/>
              </a:rPr>
              <a:t>etc</a:t>
            </a:r>
            <a:r>
              <a:rPr lang="en-US">
                <a:latin typeface="Arial"/>
                <a:ea typeface="Arial"/>
                <a:cs typeface="Arial"/>
                <a:sym typeface="Arial"/>
              </a:rPr>
              <a:t>...</a:t>
            </a:r>
            <a:endParaRPr>
              <a:latin typeface="Arial"/>
              <a:ea typeface="Arial"/>
              <a:cs typeface="Arial"/>
              <a:sym typeface="Arial"/>
            </a:endParaRPr>
          </a:p>
          <a:p>
            <a:pPr indent="0" lvl="0" marL="0" rtl="0" algn="l">
              <a:lnSpc>
                <a:spcPct val="90000"/>
              </a:lnSpc>
              <a:spcBef>
                <a:spcPts val="500"/>
              </a:spcBef>
              <a:spcAft>
                <a:spcPts val="0"/>
              </a:spcAft>
              <a:buNone/>
            </a:pPr>
            <a:r>
              <a:t/>
            </a:r>
            <a:endParaRPr>
              <a:latin typeface="Arial"/>
              <a:ea typeface="Arial"/>
              <a:cs typeface="Arial"/>
              <a:sym typeface="Arial"/>
            </a:endParaRPr>
          </a:p>
          <a:p>
            <a:pPr indent="-292100" lvl="0" marL="228600" rtl="0" algn="l">
              <a:spcBef>
                <a:spcPts val="1000"/>
              </a:spcBef>
              <a:spcAft>
                <a:spcPts val="0"/>
              </a:spcAft>
              <a:buSzPts val="2800"/>
              <a:buChar char="•"/>
            </a:pPr>
            <a:r>
              <a:rPr lang="en-US"/>
              <a:t>Normally, customers like to check product ratings before purchasing products</a:t>
            </a:r>
            <a:endParaRPr/>
          </a:p>
        </p:txBody>
      </p:sp>
      <p:sp>
        <p:nvSpPr>
          <p:cNvPr id="83" name="Google Shape;83;p14"/>
          <p:cNvSpPr txBox="1"/>
          <p:nvPr>
            <p:ph type="title"/>
          </p:nvPr>
        </p:nvSpPr>
        <p:spPr>
          <a:xfrm>
            <a:off x="285750" y="200721"/>
            <a:ext cx="8572500" cy="10149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A7934B"/>
              </a:buClr>
              <a:buSzPts val="3600"/>
              <a:buFont typeface="Roboto"/>
              <a:buNone/>
            </a:pPr>
            <a:r>
              <a:rPr lang="en-US" u="sng"/>
              <a:t>Motivation:</a:t>
            </a:r>
            <a:endParaRPr u="sng"/>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32"/>
          <p:cNvSpPr txBox="1"/>
          <p:nvPr>
            <p:ph idx="1" type="body"/>
          </p:nvPr>
        </p:nvSpPr>
        <p:spPr>
          <a:xfrm>
            <a:off x="285750" y="1215474"/>
            <a:ext cx="8572500" cy="5221500"/>
          </a:xfrm>
          <a:prstGeom prst="rect">
            <a:avLst/>
          </a:prstGeom>
        </p:spPr>
        <p:txBody>
          <a:bodyPr anchorCtr="0" anchor="t" bIns="45700" lIns="91425" spcFirstLastPara="1" rIns="91425" wrap="square" tIns="45700">
            <a:noAutofit/>
          </a:bodyPr>
          <a:lstStyle/>
          <a:p>
            <a:pPr indent="0" lvl="0" marL="0" rtl="0" algn="l">
              <a:lnSpc>
                <a:spcPct val="100000"/>
              </a:lnSpc>
              <a:spcBef>
                <a:spcPts val="0"/>
              </a:spcBef>
              <a:spcAft>
                <a:spcPts val="0"/>
              </a:spcAft>
              <a:buNone/>
            </a:pPr>
            <a:r>
              <a:rPr lang="en-US" sz="2400"/>
              <a:t>“This film was moving, to the edge of pathetic sympathy for this girl, good acting and great writing, but too dark and sad for my liking, however, others will love it I am sure.”</a:t>
            </a:r>
            <a:endParaRPr sz="2400"/>
          </a:p>
          <a:p>
            <a:pPr indent="0" lvl="0" marL="0" rtl="0" algn="just">
              <a:spcBef>
                <a:spcPts val="1000"/>
              </a:spcBef>
              <a:spcAft>
                <a:spcPts val="0"/>
              </a:spcAft>
              <a:buNone/>
            </a:pPr>
            <a:r>
              <a:rPr lang="en-US" sz="2400"/>
              <a:t>— Sentiment score: </a:t>
            </a:r>
            <a:r>
              <a:rPr lang="en-US" sz="2400">
                <a:solidFill>
                  <a:srgbClr val="6AA84F"/>
                </a:solidFill>
              </a:rPr>
              <a:t>0.9011 (5)</a:t>
            </a:r>
            <a:r>
              <a:rPr lang="en-US" sz="2400"/>
              <a:t> Rating: </a:t>
            </a:r>
            <a:r>
              <a:rPr lang="en-US" sz="2400">
                <a:solidFill>
                  <a:srgbClr val="FF0000"/>
                </a:solidFill>
              </a:rPr>
              <a:t>2</a:t>
            </a:r>
            <a:endParaRPr sz="2400">
              <a:solidFill>
                <a:srgbClr val="FF0000"/>
              </a:solidFill>
            </a:endParaRPr>
          </a:p>
          <a:p>
            <a:pPr indent="0" lvl="0" marL="0" rtl="0" algn="just">
              <a:spcBef>
                <a:spcPts val="1000"/>
              </a:spcBef>
              <a:spcAft>
                <a:spcPts val="0"/>
              </a:spcAft>
              <a:buNone/>
            </a:pPr>
            <a:br>
              <a:rPr lang="en-US" sz="2400"/>
            </a:br>
            <a:endParaRPr sz="2400"/>
          </a:p>
          <a:p>
            <a:pPr indent="0" lvl="0" marL="0" rtl="0" algn="just">
              <a:spcBef>
                <a:spcPts val="0"/>
              </a:spcBef>
              <a:spcAft>
                <a:spcPts val="0"/>
              </a:spcAft>
              <a:buClr>
                <a:schemeClr val="dk1"/>
              </a:buClr>
              <a:buSzPts val="1100"/>
              <a:buFont typeface="Arial"/>
              <a:buNone/>
            </a:pPr>
            <a:r>
              <a:rPr lang="en-US" sz="2400"/>
              <a:t>“I use a lot of labels to print scannable barcodes, I have tried some other brands with 1/3 of the price I pay for the Avery brand, but the quality was not good, plus the paper was too glossy, I had a lot of complaints about the labels that can not be read by the scanner, had to switch back to Avery labels and all the complaints disappeared. “</a:t>
            </a:r>
            <a:endParaRPr sz="2400"/>
          </a:p>
          <a:p>
            <a:pPr indent="0" lvl="0" marL="0" rtl="0" algn="just">
              <a:spcBef>
                <a:spcPts val="1000"/>
              </a:spcBef>
              <a:spcAft>
                <a:spcPts val="0"/>
              </a:spcAft>
              <a:buClr>
                <a:schemeClr val="dk1"/>
              </a:buClr>
              <a:buSzPts val="1100"/>
              <a:buFont typeface="Arial"/>
              <a:buNone/>
            </a:pPr>
            <a:r>
              <a:rPr lang="en-US" sz="2400"/>
              <a:t>— Sentiment score: </a:t>
            </a:r>
            <a:r>
              <a:rPr lang="en-US" sz="2400">
                <a:solidFill>
                  <a:srgbClr val="FF0000"/>
                </a:solidFill>
              </a:rPr>
              <a:t>-0.9146 (1)</a:t>
            </a:r>
            <a:r>
              <a:rPr lang="en-US" sz="2400"/>
              <a:t> Rating: </a:t>
            </a:r>
            <a:r>
              <a:rPr lang="en-US" sz="2400">
                <a:solidFill>
                  <a:srgbClr val="6AA84F"/>
                </a:solidFill>
              </a:rPr>
              <a:t>5</a:t>
            </a:r>
            <a:endParaRPr sz="2400"/>
          </a:p>
        </p:txBody>
      </p:sp>
      <p:sp>
        <p:nvSpPr>
          <p:cNvPr id="230" name="Google Shape;230;p32"/>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u="sng"/>
              <a:t>Special Cases (2):</a:t>
            </a:r>
            <a:endParaRPr sz="3300" u="sng"/>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33"/>
          <p:cNvSpPr txBox="1"/>
          <p:nvPr>
            <p:ph idx="1" type="body"/>
          </p:nvPr>
        </p:nvSpPr>
        <p:spPr>
          <a:xfrm>
            <a:off x="285750" y="1215483"/>
            <a:ext cx="8572500" cy="4596300"/>
          </a:xfrm>
          <a:prstGeom prst="rect">
            <a:avLst/>
          </a:prstGeom>
        </p:spPr>
        <p:txBody>
          <a:bodyPr anchorCtr="0" anchor="t" bIns="45700" lIns="91425" spcFirstLastPara="1" rIns="91425" wrap="square" tIns="45700">
            <a:noAutofit/>
          </a:bodyPr>
          <a:lstStyle/>
          <a:p>
            <a:pPr indent="-355600" lvl="0" marL="457200" rtl="0" algn="l">
              <a:spcBef>
                <a:spcPts val="1000"/>
              </a:spcBef>
              <a:spcAft>
                <a:spcPts val="0"/>
              </a:spcAft>
              <a:buSzPts val="2000"/>
              <a:buChar char="•"/>
            </a:pPr>
            <a:r>
              <a:rPr lang="en-US" sz="2000"/>
              <a:t>Overall star rating is not sufficient to tell the whole story</a:t>
            </a:r>
            <a:endParaRPr sz="2000"/>
          </a:p>
          <a:p>
            <a:pPr indent="0" lvl="0" marL="457200" rtl="0" algn="l">
              <a:spcBef>
                <a:spcPts val="1000"/>
              </a:spcBef>
              <a:spcAft>
                <a:spcPts val="0"/>
              </a:spcAft>
              <a:buNone/>
            </a:pPr>
            <a:r>
              <a:t/>
            </a:r>
            <a:endParaRPr sz="2000"/>
          </a:p>
          <a:p>
            <a:pPr indent="-355600" lvl="0" marL="457200" rtl="0" algn="l">
              <a:spcBef>
                <a:spcPts val="1000"/>
              </a:spcBef>
              <a:spcAft>
                <a:spcPts val="0"/>
              </a:spcAft>
              <a:buSzPts val="2000"/>
              <a:buChar char="•"/>
            </a:pPr>
            <a:r>
              <a:rPr lang="en-US" sz="2000"/>
              <a:t>Price, shipping, packaging all have impact on the rating of the product</a:t>
            </a:r>
            <a:endParaRPr sz="2000"/>
          </a:p>
          <a:p>
            <a:pPr indent="0" lvl="0" marL="457200" rtl="0" algn="l">
              <a:spcBef>
                <a:spcPts val="1000"/>
              </a:spcBef>
              <a:spcAft>
                <a:spcPts val="0"/>
              </a:spcAft>
              <a:buNone/>
            </a:pPr>
            <a:r>
              <a:rPr lang="en-US" sz="2000"/>
              <a:t> </a:t>
            </a:r>
            <a:endParaRPr sz="2000"/>
          </a:p>
          <a:p>
            <a:pPr indent="-355600" lvl="0" marL="457200" rtl="0" algn="l">
              <a:spcBef>
                <a:spcPts val="1000"/>
              </a:spcBef>
              <a:spcAft>
                <a:spcPts val="0"/>
              </a:spcAft>
              <a:buSzPts val="2000"/>
              <a:buChar char="•"/>
            </a:pPr>
            <a:r>
              <a:rPr lang="en-US" sz="2000"/>
              <a:t>For experience goods, customer ratings can be very subjective</a:t>
            </a:r>
            <a:endParaRPr sz="2000"/>
          </a:p>
          <a:p>
            <a:pPr indent="0" lvl="0" marL="0" rtl="0" algn="l">
              <a:spcBef>
                <a:spcPts val="1000"/>
              </a:spcBef>
              <a:spcAft>
                <a:spcPts val="0"/>
              </a:spcAft>
              <a:buNone/>
            </a:pPr>
            <a:r>
              <a:t/>
            </a:r>
            <a:endParaRPr sz="2000"/>
          </a:p>
          <a:p>
            <a:pPr indent="-355600" lvl="0" marL="457200" rtl="0" algn="l">
              <a:spcBef>
                <a:spcPts val="1000"/>
              </a:spcBef>
              <a:spcAft>
                <a:spcPts val="0"/>
              </a:spcAft>
              <a:buSzPts val="2000"/>
              <a:buChar char="•"/>
            </a:pPr>
            <a:r>
              <a:rPr lang="en-US" sz="2000"/>
              <a:t>The boundary between 4-star and 5-star is not always clear</a:t>
            </a:r>
            <a:endParaRPr sz="2000"/>
          </a:p>
          <a:p>
            <a:pPr indent="0" lvl="0" marL="457200" rtl="0" algn="l">
              <a:spcBef>
                <a:spcPts val="1000"/>
              </a:spcBef>
              <a:spcAft>
                <a:spcPts val="0"/>
              </a:spcAft>
              <a:buNone/>
            </a:pPr>
            <a:r>
              <a:t/>
            </a:r>
            <a:endParaRPr sz="2000"/>
          </a:p>
          <a:p>
            <a:pPr indent="-355600" lvl="0" marL="457200" rtl="0" algn="l">
              <a:spcBef>
                <a:spcPts val="1000"/>
              </a:spcBef>
              <a:spcAft>
                <a:spcPts val="0"/>
              </a:spcAft>
              <a:buSzPts val="2000"/>
              <a:buChar char="•"/>
            </a:pPr>
            <a:r>
              <a:rPr lang="en-US" sz="2000"/>
              <a:t>Vader sentiment analysis can be improved by adding different weight to past tense and present tense</a:t>
            </a:r>
            <a:endParaRPr sz="2000"/>
          </a:p>
          <a:p>
            <a:pPr indent="0" lvl="0" marL="457200" rtl="0" algn="l">
              <a:spcBef>
                <a:spcPts val="1000"/>
              </a:spcBef>
              <a:spcAft>
                <a:spcPts val="0"/>
              </a:spcAft>
              <a:buNone/>
            </a:pPr>
            <a:r>
              <a:t/>
            </a:r>
            <a:endParaRPr sz="2000"/>
          </a:p>
        </p:txBody>
      </p:sp>
      <p:sp>
        <p:nvSpPr>
          <p:cNvPr id="236" name="Google Shape;236;p33"/>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u="sng"/>
              <a:t>Insights:</a:t>
            </a:r>
            <a:endParaRPr sz="3300" u="sng"/>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34"/>
          <p:cNvSpPr txBox="1"/>
          <p:nvPr>
            <p:ph type="title"/>
          </p:nvPr>
        </p:nvSpPr>
        <p:spPr>
          <a:xfrm>
            <a:off x="285750" y="211873"/>
            <a:ext cx="8572500" cy="10035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A7934B"/>
              </a:buClr>
              <a:buSzPts val="3240"/>
              <a:buFont typeface="Roboto"/>
              <a:buNone/>
            </a:pPr>
            <a:r>
              <a:rPr lang="en-US" sz="3240" u="sng"/>
              <a:t>Improvement to the Rating Systems (1):</a:t>
            </a:r>
            <a:endParaRPr u="sng"/>
          </a:p>
        </p:txBody>
      </p:sp>
      <p:sp>
        <p:nvSpPr>
          <p:cNvPr id="242" name="Google Shape;242;p34"/>
          <p:cNvSpPr txBox="1"/>
          <p:nvPr>
            <p:ph idx="1" type="body"/>
          </p:nvPr>
        </p:nvSpPr>
        <p:spPr>
          <a:xfrm>
            <a:off x="285750" y="1444075"/>
            <a:ext cx="8858400" cy="18768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US"/>
              <a:t>Both sites have issues with the general rating</a:t>
            </a:r>
            <a:br>
              <a:rPr lang="en-US"/>
            </a:br>
            <a:endParaRPr/>
          </a:p>
          <a:p>
            <a:pPr indent="-228600" lvl="0" marL="228600" rtl="0" algn="l">
              <a:lnSpc>
                <a:spcPct val="90000"/>
              </a:lnSpc>
              <a:spcBef>
                <a:spcPts val="0"/>
              </a:spcBef>
              <a:spcAft>
                <a:spcPts val="0"/>
              </a:spcAft>
              <a:buClr>
                <a:schemeClr val="dk1"/>
              </a:buClr>
              <a:buSzPts val="2800"/>
              <a:buChar char="•"/>
            </a:pPr>
            <a:r>
              <a:rPr lang="en-US"/>
              <a:t>Separate the general rating into different categories</a:t>
            </a:r>
            <a:endParaRPr/>
          </a:p>
          <a:p>
            <a:pPr indent="0" lvl="0" marL="0" rtl="0" algn="l">
              <a:lnSpc>
                <a:spcPct val="90000"/>
              </a:lnSpc>
              <a:spcBef>
                <a:spcPts val="0"/>
              </a:spcBef>
              <a:spcAft>
                <a:spcPts val="0"/>
              </a:spcAft>
              <a:buNone/>
            </a:pPr>
            <a:r>
              <a:t/>
            </a:r>
            <a:endParaRPr/>
          </a:p>
          <a:p>
            <a:pPr indent="-228600" lvl="0" marL="228600" rtl="0" algn="l">
              <a:spcBef>
                <a:spcPts val="0"/>
              </a:spcBef>
              <a:spcAft>
                <a:spcPts val="0"/>
              </a:spcAft>
              <a:buSzPts val="2800"/>
              <a:buChar char="•"/>
            </a:pPr>
            <a:r>
              <a:rPr lang="en-US"/>
              <a:t>Different potential rating categories for different types of products</a:t>
            </a:r>
            <a:endParaRPr/>
          </a:p>
        </p:txBody>
      </p:sp>
      <p:sp>
        <p:nvSpPr>
          <p:cNvPr id="243" name="Google Shape;243;p34"/>
          <p:cNvSpPr txBox="1"/>
          <p:nvPr/>
        </p:nvSpPr>
        <p:spPr>
          <a:xfrm>
            <a:off x="5495475" y="4068800"/>
            <a:ext cx="3000000" cy="1413000"/>
          </a:xfrm>
          <a:prstGeom prst="rect">
            <a:avLst/>
          </a:prstGeom>
          <a:noFill/>
          <a:ln>
            <a:noFill/>
          </a:ln>
        </p:spPr>
        <p:txBody>
          <a:bodyPr anchorCtr="0" anchor="t" bIns="91425" lIns="91425" spcFirstLastPara="1" rIns="91425" wrap="square" tIns="91425">
            <a:noAutofit/>
          </a:bodyPr>
          <a:lstStyle/>
          <a:p>
            <a:pPr indent="-241300" lvl="1" marL="685800" rtl="0" algn="l">
              <a:lnSpc>
                <a:spcPct val="90000"/>
              </a:lnSpc>
              <a:spcBef>
                <a:spcPts val="0"/>
              </a:spcBef>
              <a:spcAft>
                <a:spcPts val="0"/>
              </a:spcAft>
              <a:buClr>
                <a:schemeClr val="dk1"/>
              </a:buClr>
              <a:buSzPts val="2000"/>
              <a:buChar char="•"/>
            </a:pPr>
            <a:r>
              <a:rPr lang="en-US" sz="2000">
                <a:solidFill>
                  <a:schemeClr val="dk1"/>
                </a:solidFill>
              </a:rPr>
              <a:t>Product Rating</a:t>
            </a:r>
            <a:endParaRPr sz="2000">
              <a:solidFill>
                <a:schemeClr val="dk1"/>
              </a:solidFill>
            </a:endParaRPr>
          </a:p>
          <a:p>
            <a:pPr indent="-241300" lvl="1" marL="685800" rtl="0" algn="l">
              <a:lnSpc>
                <a:spcPct val="90000"/>
              </a:lnSpc>
              <a:spcBef>
                <a:spcPts val="0"/>
              </a:spcBef>
              <a:spcAft>
                <a:spcPts val="0"/>
              </a:spcAft>
              <a:buClr>
                <a:schemeClr val="dk1"/>
              </a:buClr>
              <a:buSzPts val="2000"/>
              <a:buChar char="•"/>
            </a:pPr>
            <a:r>
              <a:rPr lang="en-US" sz="2000">
                <a:solidFill>
                  <a:schemeClr val="dk1"/>
                </a:solidFill>
              </a:rPr>
              <a:t>Shipping Rating</a:t>
            </a:r>
            <a:endParaRPr b="1" sz="2000">
              <a:solidFill>
                <a:schemeClr val="dk1"/>
              </a:solidFill>
            </a:endParaRPr>
          </a:p>
          <a:p>
            <a:pPr indent="-241300" lvl="1" marL="685800" rtl="0" algn="l">
              <a:lnSpc>
                <a:spcPct val="90000"/>
              </a:lnSpc>
              <a:spcBef>
                <a:spcPts val="0"/>
              </a:spcBef>
              <a:spcAft>
                <a:spcPts val="0"/>
              </a:spcAft>
              <a:buClr>
                <a:schemeClr val="dk1"/>
              </a:buClr>
              <a:buSzPts val="2000"/>
              <a:buChar char="•"/>
            </a:pPr>
            <a:r>
              <a:rPr lang="en-US" sz="2000">
                <a:solidFill>
                  <a:schemeClr val="dk1"/>
                </a:solidFill>
              </a:rPr>
              <a:t>Package Rating</a:t>
            </a:r>
            <a:endParaRPr sz="2000">
              <a:solidFill>
                <a:schemeClr val="dk1"/>
              </a:solidFill>
            </a:endParaRPr>
          </a:p>
          <a:p>
            <a:pPr indent="-241300" lvl="1" marL="685800" rtl="0" algn="l">
              <a:lnSpc>
                <a:spcPct val="90000"/>
              </a:lnSpc>
              <a:spcBef>
                <a:spcPts val="0"/>
              </a:spcBef>
              <a:spcAft>
                <a:spcPts val="0"/>
              </a:spcAft>
              <a:buClr>
                <a:schemeClr val="dk1"/>
              </a:buClr>
              <a:buSzPts val="2000"/>
              <a:buChar char="•"/>
            </a:pPr>
            <a:r>
              <a:rPr lang="en-US" sz="2000">
                <a:solidFill>
                  <a:schemeClr val="dk1"/>
                </a:solidFill>
              </a:rPr>
              <a:t>Price Rating</a:t>
            </a:r>
            <a:br>
              <a:rPr lang="en-US" sz="2000">
                <a:solidFill>
                  <a:schemeClr val="dk1"/>
                </a:solidFill>
              </a:rPr>
            </a:br>
            <a:endParaRPr sz="2000"/>
          </a:p>
        </p:txBody>
      </p:sp>
      <p:sp>
        <p:nvSpPr>
          <p:cNvPr id="244" name="Google Shape;244;p34"/>
          <p:cNvSpPr txBox="1"/>
          <p:nvPr/>
        </p:nvSpPr>
        <p:spPr>
          <a:xfrm>
            <a:off x="578575" y="4445150"/>
            <a:ext cx="2913000" cy="507900"/>
          </a:xfrm>
          <a:prstGeom prst="rect">
            <a:avLst/>
          </a:prstGeom>
          <a:noFill/>
          <a:ln>
            <a:noFill/>
          </a:ln>
        </p:spPr>
        <p:txBody>
          <a:bodyPr anchorCtr="0" anchor="t" bIns="91425" lIns="91425" spcFirstLastPara="1" rIns="91425" wrap="square" tIns="91425">
            <a:noAutofit/>
          </a:bodyPr>
          <a:lstStyle/>
          <a:p>
            <a:pPr indent="-241300" lvl="1" marL="685800" rtl="0" algn="l">
              <a:lnSpc>
                <a:spcPct val="90000"/>
              </a:lnSpc>
              <a:spcBef>
                <a:spcPts val="0"/>
              </a:spcBef>
              <a:spcAft>
                <a:spcPts val="0"/>
              </a:spcAft>
              <a:buClr>
                <a:schemeClr val="dk1"/>
              </a:buClr>
              <a:buSzPts val="2000"/>
              <a:buChar char="•"/>
            </a:pPr>
            <a:r>
              <a:rPr lang="en-US" sz="2000">
                <a:solidFill>
                  <a:schemeClr val="dk1"/>
                </a:solidFill>
              </a:rPr>
              <a:t>General Rating</a:t>
            </a:r>
            <a:endParaRPr sz="2000"/>
          </a:p>
        </p:txBody>
      </p:sp>
      <p:sp>
        <p:nvSpPr>
          <p:cNvPr id="245" name="Google Shape;245;p34"/>
          <p:cNvSpPr/>
          <p:nvPr/>
        </p:nvSpPr>
        <p:spPr>
          <a:xfrm>
            <a:off x="3954005" y="4389950"/>
            <a:ext cx="1236000" cy="618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A86E8"/>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35"/>
          <p:cNvSpPr txBox="1"/>
          <p:nvPr>
            <p:ph type="title"/>
          </p:nvPr>
        </p:nvSpPr>
        <p:spPr>
          <a:xfrm>
            <a:off x="285750" y="211873"/>
            <a:ext cx="8572500" cy="10035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A7934B"/>
              </a:buClr>
              <a:buSzPts val="3240"/>
              <a:buFont typeface="Roboto"/>
              <a:buNone/>
            </a:pPr>
            <a:r>
              <a:rPr lang="en-US" sz="3240" u="sng"/>
              <a:t>Improvement to the Rating Systems (2):</a:t>
            </a:r>
            <a:endParaRPr u="sng"/>
          </a:p>
        </p:txBody>
      </p:sp>
      <p:sp>
        <p:nvSpPr>
          <p:cNvPr id="251" name="Google Shape;251;p35"/>
          <p:cNvSpPr txBox="1"/>
          <p:nvPr>
            <p:ph idx="1" type="body"/>
          </p:nvPr>
        </p:nvSpPr>
        <p:spPr>
          <a:xfrm>
            <a:off x="285750" y="1139274"/>
            <a:ext cx="8572500" cy="48864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US" sz="2400"/>
              <a:t>Both sites allow users to rate how helpful the reviews are</a:t>
            </a:r>
            <a:endParaRPr sz="2400"/>
          </a:p>
          <a:p>
            <a:pPr indent="0" lvl="0" marL="228600" rtl="0" algn="l">
              <a:lnSpc>
                <a:spcPct val="90000"/>
              </a:lnSpc>
              <a:spcBef>
                <a:spcPts val="0"/>
              </a:spcBef>
              <a:spcAft>
                <a:spcPts val="0"/>
              </a:spcAft>
              <a:buNone/>
            </a:pPr>
            <a:r>
              <a:t/>
            </a:r>
            <a:endParaRPr sz="2400"/>
          </a:p>
          <a:p>
            <a:pPr indent="-228600" lvl="0" marL="228600" rtl="0" algn="l">
              <a:lnSpc>
                <a:spcPct val="90000"/>
              </a:lnSpc>
              <a:spcBef>
                <a:spcPts val="0"/>
              </a:spcBef>
              <a:spcAft>
                <a:spcPts val="0"/>
              </a:spcAft>
              <a:buClr>
                <a:schemeClr val="dk1"/>
              </a:buClr>
              <a:buSzPts val="2800"/>
              <a:buChar char="•"/>
            </a:pPr>
            <a:r>
              <a:rPr lang="en-US" sz="2400"/>
              <a:t>Walmart has a more “helpful” feature than Amazon with the most helpful positive/negative reviews</a:t>
            </a:r>
            <a:br>
              <a:rPr lang="en-US" sz="2400"/>
            </a:br>
            <a:endParaRPr sz="2400"/>
          </a:p>
          <a:p>
            <a:pPr indent="-203200" lvl="0" marL="228600" rtl="0" algn="l">
              <a:lnSpc>
                <a:spcPct val="90000"/>
              </a:lnSpc>
              <a:spcBef>
                <a:spcPts val="0"/>
              </a:spcBef>
              <a:spcAft>
                <a:spcPts val="0"/>
              </a:spcAft>
              <a:buSzPts val="2400"/>
              <a:buChar char="•"/>
            </a:pPr>
            <a:r>
              <a:rPr lang="en-US" sz="2400"/>
              <a:t>A potential improvement is to weight the overall ratings based on how </a:t>
            </a:r>
            <a:r>
              <a:rPr lang="en-US" sz="2400"/>
              <a:t>helpful the reviews are</a:t>
            </a:r>
            <a:endParaRPr sz="2400"/>
          </a:p>
        </p:txBody>
      </p:sp>
      <p:pic>
        <p:nvPicPr>
          <p:cNvPr id="252" name="Google Shape;252;p35"/>
          <p:cNvPicPr preferRelativeResize="0"/>
          <p:nvPr/>
        </p:nvPicPr>
        <p:blipFill>
          <a:blip r:embed="rId3">
            <a:alphaModFix/>
          </a:blip>
          <a:stretch>
            <a:fillRect/>
          </a:stretch>
        </p:blipFill>
        <p:spPr>
          <a:xfrm>
            <a:off x="916500" y="4063916"/>
            <a:ext cx="7069399" cy="187166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36"/>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u="sng"/>
              <a:t>Conclusion (1):</a:t>
            </a:r>
            <a:endParaRPr sz="3300" u="sng"/>
          </a:p>
        </p:txBody>
      </p:sp>
      <p:sp>
        <p:nvSpPr>
          <p:cNvPr id="258" name="Google Shape;258;p36"/>
          <p:cNvSpPr txBox="1"/>
          <p:nvPr>
            <p:ph idx="1" type="body"/>
          </p:nvPr>
        </p:nvSpPr>
        <p:spPr>
          <a:xfrm>
            <a:off x="285750" y="1444074"/>
            <a:ext cx="8572500" cy="4886400"/>
          </a:xfrm>
          <a:prstGeom prst="rect">
            <a:avLst/>
          </a:prstGeom>
          <a:noFill/>
          <a:ln>
            <a:noFill/>
          </a:ln>
        </p:spPr>
        <p:txBody>
          <a:bodyPr anchorCtr="0" anchor="t" bIns="45700" lIns="91425" spcFirstLastPara="1" rIns="91425" wrap="square" tIns="45700">
            <a:noAutofit/>
          </a:bodyPr>
          <a:lstStyle/>
          <a:p>
            <a:pPr indent="-203200" lvl="0" marL="228600" rtl="0" algn="l">
              <a:lnSpc>
                <a:spcPct val="90000"/>
              </a:lnSpc>
              <a:spcBef>
                <a:spcPts val="0"/>
              </a:spcBef>
              <a:spcAft>
                <a:spcPts val="0"/>
              </a:spcAft>
              <a:buClr>
                <a:schemeClr val="dk1"/>
              </a:buClr>
              <a:buSzPts val="2400"/>
              <a:buChar char="•"/>
            </a:pPr>
            <a:r>
              <a:rPr lang="en-US" sz="2400"/>
              <a:t>We have analyzed 77k rating / review data samples from E-Commerce websites such as Amazon and Walmart</a:t>
            </a:r>
            <a:br>
              <a:rPr lang="en-US" sz="2400"/>
            </a:br>
            <a:endParaRPr sz="2400"/>
          </a:p>
          <a:p>
            <a:pPr indent="-203200" lvl="0" marL="228600" rtl="0" algn="l">
              <a:lnSpc>
                <a:spcPct val="90000"/>
              </a:lnSpc>
              <a:spcBef>
                <a:spcPts val="0"/>
              </a:spcBef>
              <a:spcAft>
                <a:spcPts val="0"/>
              </a:spcAft>
              <a:buClr>
                <a:schemeClr val="dk1"/>
              </a:buClr>
              <a:buSzPts val="2400"/>
              <a:buChar char="•"/>
            </a:pPr>
            <a:r>
              <a:rPr lang="en-US" sz="2400"/>
              <a:t>Both rating systems could not accurately represent the product. There are large gaps between the ratings and the actual review texts by users</a:t>
            </a:r>
            <a:br>
              <a:rPr lang="en-US" sz="2400"/>
            </a:br>
            <a:endParaRPr sz="2400"/>
          </a:p>
          <a:p>
            <a:pPr indent="-203200" lvl="0" marL="228600" rtl="0" algn="l">
              <a:lnSpc>
                <a:spcPct val="90000"/>
              </a:lnSpc>
              <a:spcBef>
                <a:spcPts val="0"/>
              </a:spcBef>
              <a:spcAft>
                <a:spcPts val="0"/>
              </a:spcAft>
              <a:buClr>
                <a:schemeClr val="dk1"/>
              </a:buClr>
              <a:buSzPts val="2400"/>
              <a:buChar char="•"/>
            </a:pPr>
            <a:r>
              <a:rPr lang="en-US" sz="2400"/>
              <a:t>Both rating systems have flaws which could provide subjective / biased opinions to users</a:t>
            </a:r>
            <a:br>
              <a:rPr lang="en-US" sz="2400">
                <a:latin typeface="Arial"/>
                <a:ea typeface="Arial"/>
                <a:cs typeface="Arial"/>
                <a:sym typeface="Arial"/>
              </a:rPr>
            </a:br>
            <a:endParaRPr sz="2400">
              <a:latin typeface="Arial"/>
              <a:ea typeface="Arial"/>
              <a:cs typeface="Arial"/>
              <a:sym typeface="Arial"/>
            </a:endParaRPr>
          </a:p>
          <a:p>
            <a:pPr indent="0" lvl="0" marL="0" rtl="0" algn="l">
              <a:lnSpc>
                <a:spcPct val="90000"/>
              </a:lnSpc>
              <a:spcBef>
                <a:spcPts val="1000"/>
              </a:spcBef>
              <a:spcAft>
                <a:spcPts val="0"/>
              </a:spcAft>
              <a:buNone/>
            </a:pPr>
            <a:r>
              <a:t/>
            </a:r>
            <a:endParaRPr sz="24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37"/>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u="sng"/>
              <a:t>Conclusion (2):</a:t>
            </a:r>
            <a:endParaRPr sz="3300" u="sng"/>
          </a:p>
        </p:txBody>
      </p:sp>
      <p:sp>
        <p:nvSpPr>
          <p:cNvPr id="264" name="Google Shape;264;p37"/>
          <p:cNvSpPr txBox="1"/>
          <p:nvPr>
            <p:ph idx="1" type="body"/>
          </p:nvPr>
        </p:nvSpPr>
        <p:spPr>
          <a:xfrm>
            <a:off x="285750" y="1291674"/>
            <a:ext cx="8572500" cy="4886400"/>
          </a:xfrm>
          <a:prstGeom prst="rect">
            <a:avLst/>
          </a:prstGeom>
          <a:noFill/>
          <a:ln>
            <a:noFill/>
          </a:ln>
        </p:spPr>
        <p:txBody>
          <a:bodyPr anchorCtr="0" anchor="t" bIns="45700" lIns="91425" spcFirstLastPara="1" rIns="91425" wrap="square" tIns="45700">
            <a:noAutofit/>
          </a:bodyPr>
          <a:lstStyle/>
          <a:p>
            <a:pPr indent="-203200" lvl="0" marL="228600" rtl="0" algn="l">
              <a:lnSpc>
                <a:spcPct val="90000"/>
              </a:lnSpc>
              <a:spcBef>
                <a:spcPts val="1000"/>
              </a:spcBef>
              <a:spcAft>
                <a:spcPts val="0"/>
              </a:spcAft>
              <a:buClr>
                <a:schemeClr val="dk1"/>
              </a:buClr>
              <a:buSzPts val="2400"/>
              <a:buChar char="•"/>
            </a:pPr>
            <a:r>
              <a:rPr lang="en-US" sz="2400"/>
              <a:t>Our data showed similar results to the referenced paper.</a:t>
            </a:r>
            <a:endParaRPr sz="600"/>
          </a:p>
          <a:p>
            <a:pPr indent="-228600" lvl="1" marL="685800" rtl="0" algn="l">
              <a:lnSpc>
                <a:spcPct val="115000"/>
              </a:lnSpc>
              <a:spcBef>
                <a:spcPts val="1000"/>
              </a:spcBef>
              <a:spcAft>
                <a:spcPts val="0"/>
              </a:spcAft>
              <a:buSzPts val="1800"/>
              <a:buChar char="•"/>
            </a:pPr>
            <a:r>
              <a:rPr lang="en-US" sz="1800"/>
              <a:t>Rating-review misalignment occurs more often in experience goods</a:t>
            </a:r>
            <a:endParaRPr sz="1800"/>
          </a:p>
          <a:p>
            <a:pPr indent="-228600" lvl="1" marL="685800" rtl="0" algn="l">
              <a:lnSpc>
                <a:spcPct val="115000"/>
              </a:lnSpc>
              <a:spcBef>
                <a:spcPts val="0"/>
              </a:spcBef>
              <a:spcAft>
                <a:spcPts val="0"/>
              </a:spcAft>
              <a:buSzPts val="1800"/>
              <a:buChar char="•"/>
            </a:pPr>
            <a:r>
              <a:rPr lang="en-US" sz="1800"/>
              <a:t>Misalignment occurs more often in reviews with high star rating. </a:t>
            </a:r>
            <a:endParaRPr sz="2400"/>
          </a:p>
          <a:p>
            <a:pPr indent="0" lvl="0" marL="1143000" rtl="0" algn="l">
              <a:lnSpc>
                <a:spcPct val="90000"/>
              </a:lnSpc>
              <a:spcBef>
                <a:spcPts val="1000"/>
              </a:spcBef>
              <a:spcAft>
                <a:spcPts val="0"/>
              </a:spcAft>
              <a:buNone/>
            </a:pPr>
            <a:r>
              <a:t/>
            </a:r>
            <a:endParaRPr sz="2400"/>
          </a:p>
          <a:p>
            <a:pPr indent="-203200" lvl="0" marL="228600" rtl="0" algn="l">
              <a:lnSpc>
                <a:spcPct val="90000"/>
              </a:lnSpc>
              <a:spcBef>
                <a:spcPts val="1000"/>
              </a:spcBef>
              <a:spcAft>
                <a:spcPts val="0"/>
              </a:spcAft>
              <a:buClr>
                <a:schemeClr val="dk1"/>
              </a:buClr>
              <a:buSzPts val="2400"/>
              <a:buChar char="•"/>
            </a:pPr>
            <a:r>
              <a:rPr lang="en-US" sz="2400"/>
              <a:t>Our advantages over the reference paper</a:t>
            </a:r>
            <a:endParaRPr sz="2400"/>
          </a:p>
          <a:p>
            <a:pPr indent="-228600" lvl="1" marL="685800" rtl="0" algn="l">
              <a:lnSpc>
                <a:spcPct val="115000"/>
              </a:lnSpc>
              <a:spcBef>
                <a:spcPts val="1000"/>
              </a:spcBef>
              <a:spcAft>
                <a:spcPts val="0"/>
              </a:spcAft>
              <a:buSzPts val="1800"/>
              <a:buChar char="•"/>
            </a:pPr>
            <a:r>
              <a:rPr lang="en-US" sz="1800"/>
              <a:t>Independent sentiment analysis process (Vader vs TagHelper)</a:t>
            </a:r>
            <a:endParaRPr sz="1800"/>
          </a:p>
          <a:p>
            <a:pPr indent="-228600" lvl="1" marL="685800" rtl="0" algn="l">
              <a:lnSpc>
                <a:spcPct val="115000"/>
              </a:lnSpc>
              <a:spcBef>
                <a:spcPts val="0"/>
              </a:spcBef>
              <a:spcAft>
                <a:spcPts val="0"/>
              </a:spcAft>
              <a:buSzPts val="1800"/>
              <a:buChar char="•"/>
            </a:pPr>
            <a:r>
              <a:rPr lang="en-US" sz="1800"/>
              <a:t>Much larger data set (77k vs. 1734) </a:t>
            </a:r>
            <a:endParaRPr sz="1800"/>
          </a:p>
          <a:p>
            <a:pPr indent="-228600" lvl="1" marL="685800" rtl="0" algn="l">
              <a:lnSpc>
                <a:spcPct val="115000"/>
              </a:lnSpc>
              <a:spcBef>
                <a:spcPts val="0"/>
              </a:spcBef>
              <a:spcAft>
                <a:spcPts val="0"/>
              </a:spcAft>
              <a:buSzPts val="1800"/>
              <a:buChar char="•"/>
            </a:pPr>
            <a:r>
              <a:rPr lang="en-US" sz="1800"/>
              <a:t>Data from multiple e-commerce websites</a:t>
            </a:r>
            <a:endParaRPr sz="1800"/>
          </a:p>
          <a:p>
            <a:pPr indent="-228600" lvl="1" marL="685800" rtl="0" algn="l">
              <a:lnSpc>
                <a:spcPct val="115000"/>
              </a:lnSpc>
              <a:spcBef>
                <a:spcPts val="0"/>
              </a:spcBef>
              <a:spcAft>
                <a:spcPts val="0"/>
              </a:spcAft>
              <a:buSzPts val="1800"/>
              <a:buChar char="•"/>
            </a:pPr>
            <a:r>
              <a:rPr lang="en-US" sz="1800"/>
              <a:t>Potential improvements to the current rating system</a:t>
            </a:r>
            <a:endParaRPr sz="1800"/>
          </a:p>
          <a:p>
            <a:pPr indent="0" lvl="0" marL="0" rtl="0" algn="l">
              <a:lnSpc>
                <a:spcPct val="90000"/>
              </a:lnSpc>
              <a:spcBef>
                <a:spcPts val="1000"/>
              </a:spcBef>
              <a:spcAft>
                <a:spcPts val="0"/>
              </a:spcAft>
              <a:buNone/>
            </a:pPr>
            <a:r>
              <a:t/>
            </a:r>
            <a:endParaRPr sz="24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38"/>
          <p:cNvSpPr txBox="1"/>
          <p:nvPr>
            <p:ph idx="1" type="body"/>
          </p:nvPr>
        </p:nvSpPr>
        <p:spPr>
          <a:xfrm>
            <a:off x="285750" y="1215483"/>
            <a:ext cx="8572500" cy="45963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2400">
                <a:solidFill>
                  <a:srgbClr val="222222"/>
                </a:solidFill>
                <a:highlight>
                  <a:srgbClr val="FFFFFF"/>
                </a:highlight>
                <a:latin typeface="Arial"/>
                <a:ea typeface="Arial"/>
                <a:cs typeface="Arial"/>
                <a:sym typeface="Arial"/>
              </a:rPr>
              <a:t>[1] Mudambi, S. M., Schuff, D., &amp; Zhang, Z. (2014, January). Why aren't the stars aligned? An analysis of online review content and star ratings. In </a:t>
            </a:r>
            <a:r>
              <a:rPr i="1" lang="en-US" sz="2400">
                <a:solidFill>
                  <a:srgbClr val="222222"/>
                </a:solidFill>
                <a:highlight>
                  <a:srgbClr val="FFFFFF"/>
                </a:highlight>
                <a:latin typeface="Arial"/>
                <a:ea typeface="Arial"/>
                <a:cs typeface="Arial"/>
                <a:sym typeface="Arial"/>
              </a:rPr>
              <a:t>2014 47th Hawaii International Conference on System Sciences</a:t>
            </a:r>
            <a:r>
              <a:rPr lang="en-US" sz="2400">
                <a:solidFill>
                  <a:srgbClr val="222222"/>
                </a:solidFill>
                <a:highlight>
                  <a:srgbClr val="FFFFFF"/>
                </a:highlight>
                <a:latin typeface="Arial"/>
                <a:ea typeface="Arial"/>
                <a:cs typeface="Arial"/>
                <a:sym typeface="Arial"/>
              </a:rPr>
              <a:t> (pp. 3139-3147). IEEE.</a:t>
            </a:r>
            <a:br>
              <a:rPr lang="en-US" sz="2400">
                <a:solidFill>
                  <a:srgbClr val="222222"/>
                </a:solidFill>
                <a:highlight>
                  <a:srgbClr val="FFFFFF"/>
                </a:highlight>
                <a:latin typeface="Arial"/>
                <a:ea typeface="Arial"/>
                <a:cs typeface="Arial"/>
                <a:sym typeface="Arial"/>
              </a:rPr>
            </a:br>
            <a:endParaRPr sz="2400">
              <a:solidFill>
                <a:srgbClr val="222222"/>
              </a:solidFill>
              <a:highlight>
                <a:srgbClr val="FFFFFF"/>
              </a:highlight>
              <a:latin typeface="Arial"/>
              <a:ea typeface="Arial"/>
              <a:cs typeface="Arial"/>
              <a:sym typeface="Arial"/>
            </a:endParaRPr>
          </a:p>
          <a:p>
            <a:pPr indent="0" lvl="0" marL="0" rtl="0" algn="l">
              <a:spcBef>
                <a:spcPts val="1000"/>
              </a:spcBef>
              <a:spcAft>
                <a:spcPts val="0"/>
              </a:spcAft>
              <a:buNone/>
            </a:pPr>
            <a:r>
              <a:rPr lang="en-US" sz="2400">
                <a:solidFill>
                  <a:srgbClr val="000000"/>
                </a:solidFill>
                <a:highlight>
                  <a:srgbClr val="FFFFFF"/>
                </a:highlight>
                <a:latin typeface="Arial"/>
                <a:ea typeface="Arial"/>
                <a:cs typeface="Arial"/>
                <a:sym typeface="Arial"/>
              </a:rPr>
              <a:t>[2] </a:t>
            </a:r>
            <a:r>
              <a:rPr lang="en-US" sz="2400">
                <a:solidFill>
                  <a:srgbClr val="000000"/>
                </a:solidFill>
                <a:latin typeface="Arial"/>
                <a:ea typeface="Arial"/>
                <a:cs typeface="Arial"/>
                <a:sym typeface="Arial"/>
              </a:rPr>
              <a:t>Hutto, C.J. &amp; Gilbert, E.E. (2014). VADER: A Parsimonious Rule-based Model for Sentiment Analysis of Social Media Text. Eighth International Conference on Weblogs and Social Media (ICWSM-14). Ann Arbor, MI, June 2014.</a:t>
            </a:r>
            <a:r>
              <a:rPr lang="en-US" sz="2400">
                <a:solidFill>
                  <a:srgbClr val="000000"/>
                </a:solidFill>
                <a:highlight>
                  <a:srgbClr val="FFFFFF"/>
                </a:highlight>
                <a:latin typeface="Arial"/>
                <a:ea typeface="Arial"/>
                <a:cs typeface="Arial"/>
                <a:sym typeface="Arial"/>
              </a:rPr>
              <a:t> </a:t>
            </a:r>
            <a:br>
              <a:rPr lang="en-US" sz="2400">
                <a:solidFill>
                  <a:srgbClr val="000000"/>
                </a:solidFill>
                <a:highlight>
                  <a:srgbClr val="FFFFFF"/>
                </a:highlight>
                <a:latin typeface="Arial"/>
                <a:ea typeface="Arial"/>
                <a:cs typeface="Arial"/>
                <a:sym typeface="Arial"/>
              </a:rPr>
            </a:br>
            <a:endParaRPr sz="2400">
              <a:solidFill>
                <a:srgbClr val="000000"/>
              </a:solidFill>
              <a:highlight>
                <a:srgbClr val="FFFFFF"/>
              </a:highlight>
              <a:latin typeface="Arial"/>
              <a:ea typeface="Arial"/>
              <a:cs typeface="Arial"/>
              <a:sym typeface="Arial"/>
            </a:endParaRPr>
          </a:p>
          <a:p>
            <a:pPr indent="0" lvl="0" marL="0" rtl="0" algn="l">
              <a:spcBef>
                <a:spcPts val="1000"/>
              </a:spcBef>
              <a:spcAft>
                <a:spcPts val="0"/>
              </a:spcAft>
              <a:buNone/>
            </a:pPr>
            <a:r>
              <a:rPr lang="en-US" sz="2400">
                <a:solidFill>
                  <a:srgbClr val="000000"/>
                </a:solidFill>
                <a:highlight>
                  <a:srgbClr val="FFFFFF"/>
                </a:highlight>
                <a:latin typeface="Arial"/>
                <a:ea typeface="Arial"/>
                <a:cs typeface="Arial"/>
                <a:sym typeface="Arial"/>
              </a:rPr>
              <a:t>[3] </a:t>
            </a:r>
            <a:r>
              <a:rPr lang="en-US" sz="2400" u="sng">
                <a:solidFill>
                  <a:schemeClr val="hlink"/>
                </a:solidFill>
                <a:latin typeface="Arial"/>
                <a:ea typeface="Arial"/>
                <a:cs typeface="Arial"/>
                <a:sym typeface="Arial"/>
                <a:hlinkClick r:id="rId3"/>
              </a:rPr>
              <a:t>http://jmcauley.ucsd.edu/data/amazon/</a:t>
            </a:r>
            <a:endParaRPr sz="2400">
              <a:solidFill>
                <a:srgbClr val="000000"/>
              </a:solidFill>
              <a:highlight>
                <a:srgbClr val="FFFFFF"/>
              </a:highlight>
              <a:latin typeface="Arial"/>
              <a:ea typeface="Arial"/>
              <a:cs typeface="Arial"/>
              <a:sym typeface="Arial"/>
            </a:endParaRPr>
          </a:p>
          <a:p>
            <a:pPr indent="0" lvl="0" marL="0" rtl="0" algn="l">
              <a:spcBef>
                <a:spcPts val="1000"/>
              </a:spcBef>
              <a:spcAft>
                <a:spcPts val="0"/>
              </a:spcAft>
              <a:buNone/>
            </a:pPr>
            <a:r>
              <a:t/>
            </a:r>
            <a:endParaRPr sz="2400">
              <a:solidFill>
                <a:srgbClr val="000000"/>
              </a:solidFill>
              <a:highlight>
                <a:srgbClr val="FFFFFF"/>
              </a:highlight>
              <a:latin typeface="Arial"/>
              <a:ea typeface="Arial"/>
              <a:cs typeface="Arial"/>
              <a:sym typeface="Arial"/>
            </a:endParaRPr>
          </a:p>
        </p:txBody>
      </p:sp>
      <p:sp>
        <p:nvSpPr>
          <p:cNvPr id="270" name="Google Shape;270;p38"/>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u="sng"/>
              <a:t>References:</a:t>
            </a:r>
            <a:endParaRPr sz="3300" u="sng"/>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4" name="Shape 274"/>
        <p:cNvGrpSpPr/>
        <p:nvPr/>
      </p:nvGrpSpPr>
      <p:grpSpPr>
        <a:xfrm>
          <a:off x="0" y="0"/>
          <a:ext cx="0" cy="0"/>
          <a:chOff x="0" y="0"/>
          <a:chExt cx="0" cy="0"/>
        </a:xfrm>
      </p:grpSpPr>
      <p:sp>
        <p:nvSpPr>
          <p:cNvPr id="275" name="Google Shape;275;p39"/>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300" u="sng"/>
              <a:t>Questions? … Thank you!</a:t>
            </a:r>
            <a:endParaRPr sz="3300" u="sng"/>
          </a:p>
        </p:txBody>
      </p:sp>
      <p:pic>
        <p:nvPicPr>
          <p:cNvPr id="276" name="Google Shape;276;p39"/>
          <p:cNvPicPr preferRelativeResize="0"/>
          <p:nvPr/>
        </p:nvPicPr>
        <p:blipFill>
          <a:blip r:embed="rId3">
            <a:alphaModFix/>
          </a:blip>
          <a:stretch>
            <a:fillRect/>
          </a:stretch>
        </p:blipFill>
        <p:spPr>
          <a:xfrm>
            <a:off x="2419900" y="940187"/>
            <a:ext cx="4421576" cy="497762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0" name="Shape 280"/>
        <p:cNvGrpSpPr/>
        <p:nvPr/>
      </p:nvGrpSpPr>
      <p:grpSpPr>
        <a:xfrm>
          <a:off x="0" y="0"/>
          <a:ext cx="0" cy="0"/>
          <a:chOff x="0" y="0"/>
          <a:chExt cx="0" cy="0"/>
        </a:xfrm>
      </p:grpSpPr>
      <p:sp>
        <p:nvSpPr>
          <p:cNvPr id="281" name="Google Shape;281;p40"/>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u="sng"/>
              <a:t>Other P</a:t>
            </a:r>
            <a:r>
              <a:rPr lang="en-US" u="sng"/>
              <a:t>revious Works:</a:t>
            </a:r>
            <a:endParaRPr u="sng"/>
          </a:p>
        </p:txBody>
      </p:sp>
      <p:sp>
        <p:nvSpPr>
          <p:cNvPr id="282" name="Google Shape;282;p40"/>
          <p:cNvSpPr txBox="1"/>
          <p:nvPr/>
        </p:nvSpPr>
        <p:spPr>
          <a:xfrm>
            <a:off x="290525" y="1085375"/>
            <a:ext cx="7578600" cy="53562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Font typeface="Roboto"/>
              <a:buChar char="●"/>
            </a:pPr>
            <a:r>
              <a:rPr lang="en-US" sz="2000">
                <a:latin typeface="Roboto"/>
                <a:ea typeface="Roboto"/>
                <a:cs typeface="Roboto"/>
                <a:sym typeface="Roboto"/>
              </a:rPr>
              <a:t>Proposed</a:t>
            </a:r>
            <a:r>
              <a:rPr lang="en-US" sz="2000">
                <a:latin typeface="Roboto"/>
                <a:ea typeface="Roboto"/>
                <a:cs typeface="Roboto"/>
                <a:sym typeface="Roboto"/>
              </a:rPr>
              <a:t> new recommendation measures with textual component of user reviews</a:t>
            </a:r>
            <a:endParaRPr sz="2000">
              <a:latin typeface="Roboto"/>
              <a:ea typeface="Roboto"/>
              <a:cs typeface="Roboto"/>
              <a:sym typeface="Roboto"/>
            </a:endParaRPr>
          </a:p>
          <a:p>
            <a:pPr indent="-355600" lvl="0" marL="457200" rtl="0" algn="l">
              <a:spcBef>
                <a:spcPts val="1000"/>
              </a:spcBef>
              <a:spcAft>
                <a:spcPts val="0"/>
              </a:spcAft>
              <a:buSzPts val="2000"/>
              <a:buFont typeface="Roboto"/>
              <a:buChar char="●"/>
            </a:pPr>
            <a:r>
              <a:rPr lang="en-US" sz="2000">
                <a:latin typeface="Roboto"/>
                <a:ea typeface="Roboto"/>
                <a:cs typeface="Roboto"/>
                <a:sym typeface="Roboto"/>
              </a:rPr>
              <a:t>The text of a review is a better indicator of the sentiment of the review than the star rating.</a:t>
            </a:r>
            <a:endParaRPr sz="2000">
              <a:latin typeface="Roboto"/>
              <a:ea typeface="Roboto"/>
              <a:cs typeface="Roboto"/>
              <a:sym typeface="Roboto"/>
            </a:endParaRPr>
          </a:p>
          <a:p>
            <a:pPr indent="-355600" lvl="0" marL="457200" rtl="0" algn="l">
              <a:spcBef>
                <a:spcPts val="1000"/>
              </a:spcBef>
              <a:spcAft>
                <a:spcPts val="0"/>
              </a:spcAft>
              <a:buSzPts val="2000"/>
              <a:buFont typeface="Roboto"/>
              <a:buChar char="●"/>
            </a:pPr>
            <a:r>
              <a:rPr lang="en-US" sz="2000">
                <a:latin typeface="Roboto"/>
                <a:ea typeface="Roboto"/>
                <a:cs typeface="Roboto"/>
                <a:sym typeface="Roboto"/>
              </a:rPr>
              <a:t>Sentiment-based and regression-based text rating prediction.</a:t>
            </a:r>
            <a:endParaRPr sz="2000">
              <a:latin typeface="Roboto"/>
              <a:ea typeface="Roboto"/>
              <a:cs typeface="Roboto"/>
              <a:sym typeface="Roboto"/>
            </a:endParaRPr>
          </a:p>
          <a:p>
            <a:pPr indent="0" lvl="0" marL="0" rtl="0" algn="l">
              <a:spcBef>
                <a:spcPts val="0"/>
              </a:spcBef>
              <a:spcAft>
                <a:spcPts val="0"/>
              </a:spcAft>
              <a:buNone/>
            </a:pPr>
            <a:r>
              <a:t/>
            </a:r>
            <a:endParaRPr sz="2000">
              <a:latin typeface="Roboto"/>
              <a:ea typeface="Roboto"/>
              <a:cs typeface="Roboto"/>
              <a:sym typeface="Roboto"/>
            </a:endParaRPr>
          </a:p>
          <a:p>
            <a:pPr indent="0" lvl="0" marL="0" rtl="0" algn="l">
              <a:spcBef>
                <a:spcPts val="0"/>
              </a:spcBef>
              <a:spcAft>
                <a:spcPts val="0"/>
              </a:spcAft>
              <a:buNone/>
            </a:pPr>
            <a:r>
              <a:rPr lang="en-US" sz="1800">
                <a:latin typeface="Roboto"/>
                <a:ea typeface="Roboto"/>
                <a:cs typeface="Roboto"/>
                <a:sym typeface="Roboto"/>
              </a:rPr>
              <a:t>Data set: 50000 restaurant reviews from New York</a:t>
            </a:r>
            <a:endParaRPr sz="1800">
              <a:latin typeface="Roboto"/>
              <a:ea typeface="Roboto"/>
              <a:cs typeface="Roboto"/>
              <a:sym typeface="Roboto"/>
            </a:endParaRPr>
          </a:p>
          <a:p>
            <a:pPr indent="0" lvl="0" marL="0" rtl="0" algn="l">
              <a:spcBef>
                <a:spcPts val="0"/>
              </a:spcBef>
              <a:spcAft>
                <a:spcPts val="0"/>
              </a:spcAft>
              <a:buNone/>
            </a:pPr>
            <a:r>
              <a:t/>
            </a:r>
            <a:endParaRPr sz="2400">
              <a:latin typeface="Roboto"/>
              <a:ea typeface="Roboto"/>
              <a:cs typeface="Roboto"/>
              <a:sym typeface="Roboto"/>
            </a:endParaRPr>
          </a:p>
          <a:p>
            <a:pPr indent="0" lvl="0" marL="457200" rtl="0" algn="l">
              <a:spcBef>
                <a:spcPts val="0"/>
              </a:spcBef>
              <a:spcAft>
                <a:spcPts val="0"/>
              </a:spcAft>
              <a:buNone/>
            </a:pPr>
            <a:r>
              <a:t/>
            </a:r>
            <a:endParaRPr sz="2400">
              <a:latin typeface="Roboto"/>
              <a:ea typeface="Roboto"/>
              <a:cs typeface="Roboto"/>
              <a:sym typeface="Roboto"/>
            </a:endParaRPr>
          </a:p>
          <a:p>
            <a:pPr indent="0" lvl="0" marL="0" rtl="0" algn="l">
              <a:spcBef>
                <a:spcPts val="0"/>
              </a:spcBef>
              <a:spcAft>
                <a:spcPts val="0"/>
              </a:spcAft>
              <a:buNone/>
            </a:pPr>
            <a:r>
              <a:t/>
            </a:r>
            <a:endParaRPr sz="2400">
              <a:latin typeface="Roboto"/>
              <a:ea typeface="Roboto"/>
              <a:cs typeface="Roboto"/>
              <a:sym typeface="Roboto"/>
            </a:endParaRPr>
          </a:p>
          <a:p>
            <a:pPr indent="0" lvl="0" marL="0" rtl="0" algn="l">
              <a:spcBef>
                <a:spcPts val="0"/>
              </a:spcBef>
              <a:spcAft>
                <a:spcPts val="0"/>
              </a:spcAft>
              <a:buNone/>
            </a:pPr>
            <a:r>
              <a:t/>
            </a:r>
            <a:endParaRPr sz="2400">
              <a:latin typeface="Roboto"/>
              <a:ea typeface="Roboto"/>
              <a:cs typeface="Roboto"/>
              <a:sym typeface="Roboto"/>
            </a:endParaRPr>
          </a:p>
          <a:p>
            <a:pPr indent="0" lvl="0" marL="0" rtl="0" algn="l">
              <a:spcBef>
                <a:spcPts val="0"/>
              </a:spcBef>
              <a:spcAft>
                <a:spcPts val="0"/>
              </a:spcAft>
              <a:buNone/>
            </a:pPr>
            <a:r>
              <a:t/>
            </a:r>
            <a:endParaRPr sz="2400">
              <a:latin typeface="Roboto"/>
              <a:ea typeface="Roboto"/>
              <a:cs typeface="Roboto"/>
              <a:sym typeface="Roboto"/>
            </a:endParaRPr>
          </a:p>
        </p:txBody>
      </p:sp>
      <p:pic>
        <p:nvPicPr>
          <p:cNvPr id="283" name="Google Shape;283;p40"/>
          <p:cNvPicPr preferRelativeResize="0"/>
          <p:nvPr/>
        </p:nvPicPr>
        <p:blipFill rotWithShape="1">
          <a:blip r:embed="rId3">
            <a:alphaModFix/>
          </a:blip>
          <a:srcRect b="0" l="0" r="0" t="9942"/>
          <a:stretch/>
        </p:blipFill>
        <p:spPr>
          <a:xfrm>
            <a:off x="3919100" y="3896875"/>
            <a:ext cx="4391025" cy="1835675"/>
          </a:xfrm>
          <a:prstGeom prst="rect">
            <a:avLst/>
          </a:prstGeom>
          <a:noFill/>
          <a:ln>
            <a:noFill/>
          </a:ln>
        </p:spPr>
      </p:pic>
      <p:pic>
        <p:nvPicPr>
          <p:cNvPr id="284" name="Google Shape;284;p40"/>
          <p:cNvPicPr preferRelativeResize="0"/>
          <p:nvPr/>
        </p:nvPicPr>
        <p:blipFill>
          <a:blip r:embed="rId4">
            <a:alphaModFix/>
          </a:blip>
          <a:stretch>
            <a:fillRect/>
          </a:stretch>
        </p:blipFill>
        <p:spPr>
          <a:xfrm>
            <a:off x="600338" y="4503950"/>
            <a:ext cx="3457575" cy="457200"/>
          </a:xfrm>
          <a:prstGeom prst="rect">
            <a:avLst/>
          </a:prstGeom>
          <a:noFill/>
          <a:ln>
            <a:noFill/>
          </a:ln>
        </p:spPr>
      </p:pic>
      <p:sp>
        <p:nvSpPr>
          <p:cNvPr id="285" name="Google Shape;285;p40"/>
          <p:cNvSpPr txBox="1"/>
          <p:nvPr/>
        </p:nvSpPr>
        <p:spPr>
          <a:xfrm>
            <a:off x="1456925" y="5559250"/>
            <a:ext cx="6853200" cy="606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a:solidFill>
                  <a:schemeClr val="dk1"/>
                </a:solidFill>
                <a:latin typeface="Roboto"/>
                <a:ea typeface="Roboto"/>
                <a:cs typeface="Roboto"/>
                <a:sym typeface="Roboto"/>
              </a:rPr>
              <a:t>Beyond the Stars: Improving Rating Predictions using Review Text Content</a:t>
            </a:r>
            <a:endParaRPr>
              <a:solidFill>
                <a:schemeClr val="dk1"/>
              </a:solidFill>
              <a:latin typeface="Roboto"/>
              <a:ea typeface="Roboto"/>
              <a:cs typeface="Roboto"/>
              <a:sym typeface="Roboto"/>
            </a:endParaRPr>
          </a:p>
          <a:p>
            <a:pPr indent="0" lvl="0" marL="0" rtl="0" algn="r">
              <a:spcBef>
                <a:spcPts val="0"/>
              </a:spcBef>
              <a:spcAft>
                <a:spcPts val="0"/>
              </a:spcAft>
              <a:buNone/>
            </a:pPr>
            <a:r>
              <a:rPr lang="en-US">
                <a:solidFill>
                  <a:schemeClr val="dk1"/>
                </a:solidFill>
                <a:latin typeface="Roboto"/>
                <a:ea typeface="Roboto"/>
                <a:cs typeface="Roboto"/>
                <a:sym typeface="Roboto"/>
              </a:rPr>
              <a:t>Ganu </a:t>
            </a:r>
            <a:r>
              <a:rPr i="1" lang="en-US">
                <a:solidFill>
                  <a:schemeClr val="dk1"/>
                </a:solidFill>
                <a:latin typeface="Roboto"/>
                <a:ea typeface="Roboto"/>
                <a:cs typeface="Roboto"/>
                <a:sym typeface="Roboto"/>
              </a:rPr>
              <a:t>et al.</a:t>
            </a:r>
            <a:r>
              <a:rPr lang="en-US">
                <a:solidFill>
                  <a:schemeClr val="dk1"/>
                </a:solidFill>
                <a:latin typeface="Roboto"/>
                <a:ea typeface="Roboto"/>
                <a:cs typeface="Roboto"/>
                <a:sym typeface="Roboto"/>
              </a:rPr>
              <a:t> 2009</a:t>
            </a:r>
            <a:endParaRPr>
              <a:solidFill>
                <a:schemeClr val="dk1"/>
              </a:solidFill>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41"/>
          <p:cNvSpPr txBox="1"/>
          <p:nvPr>
            <p:ph idx="1" type="body"/>
          </p:nvPr>
        </p:nvSpPr>
        <p:spPr>
          <a:xfrm>
            <a:off x="285750" y="1215483"/>
            <a:ext cx="8572500" cy="45963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en-US" sz="1800"/>
              <a:t>Requires no training data</a:t>
            </a:r>
            <a:endParaRPr sz="1800"/>
          </a:p>
          <a:p>
            <a:pPr indent="-342900" lvl="0" marL="457200" rtl="0" algn="l">
              <a:spcBef>
                <a:spcPts val="1000"/>
              </a:spcBef>
              <a:spcAft>
                <a:spcPts val="0"/>
              </a:spcAft>
              <a:buSzPts val="1800"/>
              <a:buChar char="•"/>
            </a:pPr>
            <a:r>
              <a:rPr lang="en-US" sz="1800"/>
              <a:t>Constructed from generalized, valence-based, human-curated gold standard sentiment lexicon.</a:t>
            </a:r>
            <a:endParaRPr sz="1800"/>
          </a:p>
          <a:p>
            <a:pPr indent="0" lvl="0" marL="0" rtl="0" algn="l">
              <a:spcBef>
                <a:spcPts val="1000"/>
              </a:spcBef>
              <a:spcAft>
                <a:spcPts val="0"/>
              </a:spcAft>
              <a:buNone/>
            </a:pPr>
            <a:r>
              <a:t/>
            </a:r>
            <a:endParaRPr/>
          </a:p>
        </p:txBody>
      </p:sp>
      <p:sp>
        <p:nvSpPr>
          <p:cNvPr id="291" name="Google Shape;291;p41"/>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u="sng"/>
              <a:t>VADER Sentiment Analysis Details</a:t>
            </a:r>
            <a:endParaRPr u="sng"/>
          </a:p>
        </p:txBody>
      </p:sp>
      <p:sp>
        <p:nvSpPr>
          <p:cNvPr id="292" name="Google Shape;292;p41"/>
          <p:cNvSpPr txBox="1"/>
          <p:nvPr/>
        </p:nvSpPr>
        <p:spPr>
          <a:xfrm>
            <a:off x="1316175" y="6319900"/>
            <a:ext cx="68970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000">
                <a:solidFill>
                  <a:srgbClr val="6A737D"/>
                </a:solidFill>
              </a:rPr>
              <a:t>Hutto, C.J. &amp; Gilbert, E.E. (2014). VADER: A Parsimonious Rule-based Model for Sentiment Analysis of Social Media Text. Eighth International Conference on Weblogs and Social Media (ICWSM-14). Ann Arbor, MI, June 2014.</a:t>
            </a:r>
            <a:endParaRPr sz="1000">
              <a:latin typeface="Roboto"/>
              <a:ea typeface="Roboto"/>
              <a:cs typeface="Roboto"/>
              <a:sym typeface="Roboto"/>
            </a:endParaRPr>
          </a:p>
        </p:txBody>
      </p:sp>
      <p:pic>
        <p:nvPicPr>
          <p:cNvPr id="293" name="Google Shape;293;p41"/>
          <p:cNvPicPr preferRelativeResize="0"/>
          <p:nvPr/>
        </p:nvPicPr>
        <p:blipFill>
          <a:blip r:embed="rId3">
            <a:alphaModFix/>
          </a:blip>
          <a:stretch>
            <a:fillRect/>
          </a:stretch>
        </p:blipFill>
        <p:spPr>
          <a:xfrm>
            <a:off x="1635450" y="2459125"/>
            <a:ext cx="5873101" cy="3682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5"/>
          <p:cNvSpPr txBox="1"/>
          <p:nvPr>
            <p:ph type="title"/>
          </p:nvPr>
        </p:nvSpPr>
        <p:spPr>
          <a:xfrm>
            <a:off x="285750" y="211873"/>
            <a:ext cx="8572500" cy="10035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A7934B"/>
              </a:buClr>
              <a:buSzPts val="3240"/>
              <a:buFont typeface="Roboto"/>
              <a:buNone/>
            </a:pPr>
            <a:r>
              <a:rPr lang="en-US" u="sng"/>
              <a:t>Potential Issues with the Rating System:</a:t>
            </a:r>
            <a:endParaRPr u="sng"/>
          </a:p>
        </p:txBody>
      </p:sp>
      <p:sp>
        <p:nvSpPr>
          <p:cNvPr id="89" name="Google Shape;89;p15"/>
          <p:cNvSpPr txBox="1"/>
          <p:nvPr>
            <p:ph idx="1" type="body"/>
          </p:nvPr>
        </p:nvSpPr>
        <p:spPr>
          <a:xfrm>
            <a:off x="285750" y="1215474"/>
            <a:ext cx="8572500" cy="48864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US"/>
              <a:t>However, ratings are not always accurate...</a:t>
            </a:r>
            <a:br>
              <a:rPr lang="en-US"/>
            </a:br>
            <a:endParaRPr/>
          </a:p>
          <a:p>
            <a:pPr indent="-228600" lvl="0" marL="228600" rtl="0" algn="l">
              <a:lnSpc>
                <a:spcPct val="90000"/>
              </a:lnSpc>
              <a:spcBef>
                <a:spcPts val="1000"/>
              </a:spcBef>
              <a:spcAft>
                <a:spcPts val="0"/>
              </a:spcAft>
              <a:buClr>
                <a:schemeClr val="dk1"/>
              </a:buClr>
              <a:buSzPts val="2800"/>
              <a:buChar char="•"/>
            </a:pPr>
            <a:r>
              <a:rPr lang="en-US"/>
              <a:t>Can the ratings adequately reflect the sentiment of the customers’ reviews?</a:t>
            </a:r>
            <a:br>
              <a:rPr lang="en-US"/>
            </a:br>
            <a:endParaRPr/>
          </a:p>
          <a:p>
            <a:pPr indent="-228600" lvl="1" marL="685800" rtl="0" algn="l">
              <a:lnSpc>
                <a:spcPct val="90000"/>
              </a:lnSpc>
              <a:spcBef>
                <a:spcPts val="500"/>
              </a:spcBef>
              <a:spcAft>
                <a:spcPts val="0"/>
              </a:spcAft>
              <a:buSzPts val="2400"/>
              <a:buChar char="•"/>
            </a:pPr>
            <a:r>
              <a:rPr lang="en-US"/>
              <a:t>A</a:t>
            </a:r>
            <a:r>
              <a:rPr lang="en-US"/>
              <a:t> product could have an overall high rating alongside some extremely bad reviews.</a:t>
            </a:r>
            <a:endParaRPr/>
          </a:p>
          <a:p>
            <a:pPr indent="-228600" lvl="1" marL="685800" rtl="0" algn="l">
              <a:lnSpc>
                <a:spcPct val="90000"/>
              </a:lnSpc>
              <a:spcBef>
                <a:spcPts val="500"/>
              </a:spcBef>
              <a:spcAft>
                <a:spcPts val="0"/>
              </a:spcAft>
              <a:buClr>
                <a:schemeClr val="dk1"/>
              </a:buClr>
              <a:buSzPts val="2400"/>
              <a:buChar char="•"/>
            </a:pPr>
            <a:r>
              <a:rPr lang="en-US"/>
              <a:t>Is the product actually good or b</a:t>
            </a:r>
            <a:r>
              <a:rPr lang="en-US"/>
              <a:t>ad?</a:t>
            </a:r>
            <a:br>
              <a:rPr lang="en-US">
                <a:latin typeface="Arial"/>
                <a:ea typeface="Arial"/>
                <a:cs typeface="Arial"/>
                <a:sym typeface="Arial"/>
              </a:rPr>
            </a:br>
            <a:endParaRPr>
              <a:latin typeface="Arial"/>
              <a:ea typeface="Arial"/>
              <a:cs typeface="Arial"/>
              <a:sym typeface="Arial"/>
            </a:endParaRPr>
          </a:p>
          <a:p>
            <a:pPr indent="-228600" lvl="0" marL="228600" rtl="0" algn="l">
              <a:lnSpc>
                <a:spcPct val="90000"/>
              </a:lnSpc>
              <a:spcBef>
                <a:spcPts val="1000"/>
              </a:spcBef>
              <a:spcAft>
                <a:spcPts val="0"/>
              </a:spcAft>
              <a:buClr>
                <a:schemeClr val="dk1"/>
              </a:buClr>
              <a:buSzPts val="2800"/>
              <a:buChar char="•"/>
            </a:pPr>
            <a:r>
              <a:rPr lang="en-US"/>
              <a:t>We want to analyze samples of ratings / reviews of a few E-commerce websites to answer the these questions.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6"/>
          <p:cNvSpPr txBox="1"/>
          <p:nvPr>
            <p:ph type="title"/>
          </p:nvPr>
        </p:nvSpPr>
        <p:spPr>
          <a:xfrm>
            <a:off x="285750" y="211873"/>
            <a:ext cx="8572500" cy="10035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A7934B"/>
              </a:buClr>
              <a:buSzPts val="3240"/>
              <a:buFont typeface="Roboto"/>
              <a:buNone/>
            </a:pPr>
            <a:r>
              <a:rPr lang="en-US" sz="3000" u="sng"/>
              <a:t>What Are We Looking for During Data Analysis?</a:t>
            </a:r>
            <a:endParaRPr sz="3000" u="sng"/>
          </a:p>
        </p:txBody>
      </p:sp>
      <p:sp>
        <p:nvSpPr>
          <p:cNvPr id="95" name="Google Shape;95;p16"/>
          <p:cNvSpPr txBox="1"/>
          <p:nvPr>
            <p:ph idx="1" type="body"/>
          </p:nvPr>
        </p:nvSpPr>
        <p:spPr>
          <a:xfrm>
            <a:off x="285750" y="1444083"/>
            <a:ext cx="8572500" cy="45963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US"/>
              <a:t>In general, is the current rating system of E-Com websites working as intended?</a:t>
            </a:r>
            <a:br>
              <a:rPr lang="en-US"/>
            </a:br>
            <a:endParaRPr/>
          </a:p>
          <a:p>
            <a:pPr indent="-228600" lvl="0" marL="228600" rtl="0" algn="l">
              <a:lnSpc>
                <a:spcPct val="90000"/>
              </a:lnSpc>
              <a:spcBef>
                <a:spcPts val="1000"/>
              </a:spcBef>
              <a:spcAft>
                <a:spcPts val="0"/>
              </a:spcAft>
              <a:buClr>
                <a:schemeClr val="dk1"/>
              </a:buClr>
              <a:buSzPts val="2800"/>
              <a:buChar char="•"/>
            </a:pPr>
            <a:r>
              <a:rPr lang="en-US"/>
              <a:t>What are some of the flaws that we find during our data analysis?</a:t>
            </a:r>
            <a:br>
              <a:rPr lang="en-US"/>
            </a:br>
            <a:endParaRPr/>
          </a:p>
          <a:p>
            <a:pPr indent="-228600" lvl="0" marL="228600" rtl="0" algn="l">
              <a:lnSpc>
                <a:spcPct val="90000"/>
              </a:lnSpc>
              <a:spcBef>
                <a:spcPts val="1000"/>
              </a:spcBef>
              <a:spcAft>
                <a:spcPts val="0"/>
              </a:spcAft>
              <a:buClr>
                <a:schemeClr val="dk1"/>
              </a:buClr>
              <a:buSzPts val="2800"/>
              <a:buChar char="•"/>
            </a:pPr>
            <a:r>
              <a:rPr lang="en-US"/>
              <a:t>How can we possibly improve the current system, for a more accurate and better representation of the customer sentiment?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7"/>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u="sng"/>
              <a:t>Previous Works: </a:t>
            </a:r>
            <a:endParaRPr u="sng"/>
          </a:p>
        </p:txBody>
      </p:sp>
      <p:pic>
        <p:nvPicPr>
          <p:cNvPr id="101" name="Google Shape;101;p17"/>
          <p:cNvPicPr preferRelativeResize="0"/>
          <p:nvPr/>
        </p:nvPicPr>
        <p:blipFill>
          <a:blip r:embed="rId3">
            <a:alphaModFix/>
          </a:blip>
          <a:stretch>
            <a:fillRect/>
          </a:stretch>
        </p:blipFill>
        <p:spPr>
          <a:xfrm>
            <a:off x="5764825" y="1390175"/>
            <a:ext cx="3237275" cy="3725625"/>
          </a:xfrm>
          <a:prstGeom prst="rect">
            <a:avLst/>
          </a:prstGeom>
          <a:noFill/>
          <a:ln>
            <a:noFill/>
          </a:ln>
        </p:spPr>
      </p:pic>
      <p:sp>
        <p:nvSpPr>
          <p:cNvPr id="102" name="Google Shape;102;p17"/>
          <p:cNvSpPr txBox="1"/>
          <p:nvPr/>
        </p:nvSpPr>
        <p:spPr>
          <a:xfrm>
            <a:off x="6210900" y="5290350"/>
            <a:ext cx="2791200" cy="60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a:p>
            <a:pPr indent="0" lvl="0" marL="0" rtl="0" algn="r">
              <a:spcBef>
                <a:spcPts val="0"/>
              </a:spcBef>
              <a:spcAft>
                <a:spcPts val="0"/>
              </a:spcAft>
              <a:buNone/>
            </a:pPr>
            <a:r>
              <a:rPr lang="en-US">
                <a:latin typeface="Roboto"/>
                <a:ea typeface="Roboto"/>
                <a:cs typeface="Roboto"/>
                <a:sym typeface="Roboto"/>
              </a:rPr>
              <a:t>Mudambi </a:t>
            </a:r>
            <a:r>
              <a:rPr i="1" lang="en-US">
                <a:latin typeface="Roboto"/>
                <a:ea typeface="Roboto"/>
                <a:cs typeface="Roboto"/>
                <a:sym typeface="Roboto"/>
              </a:rPr>
              <a:t>et al. </a:t>
            </a:r>
            <a:r>
              <a:rPr lang="en-US">
                <a:latin typeface="Roboto"/>
                <a:ea typeface="Roboto"/>
                <a:cs typeface="Roboto"/>
                <a:sym typeface="Roboto"/>
              </a:rPr>
              <a:t>2014</a:t>
            </a:r>
            <a:endParaRPr>
              <a:latin typeface="Roboto"/>
              <a:ea typeface="Roboto"/>
              <a:cs typeface="Roboto"/>
              <a:sym typeface="Roboto"/>
            </a:endParaRPr>
          </a:p>
        </p:txBody>
      </p:sp>
      <p:sp>
        <p:nvSpPr>
          <p:cNvPr id="103" name="Google Shape;103;p17"/>
          <p:cNvSpPr txBox="1"/>
          <p:nvPr/>
        </p:nvSpPr>
        <p:spPr>
          <a:xfrm>
            <a:off x="290525" y="1085375"/>
            <a:ext cx="5796600" cy="535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latin typeface="Roboto"/>
                <a:ea typeface="Roboto"/>
                <a:cs typeface="Roboto"/>
                <a:sym typeface="Roboto"/>
              </a:rPr>
              <a:t>Online star ratings vs. </a:t>
            </a:r>
            <a:r>
              <a:rPr lang="en-US" sz="2400">
                <a:solidFill>
                  <a:schemeClr val="dk1"/>
                </a:solidFill>
                <a:latin typeface="Roboto"/>
                <a:ea typeface="Roboto"/>
                <a:cs typeface="Roboto"/>
                <a:sym typeface="Roboto"/>
              </a:rPr>
              <a:t>review content</a:t>
            </a:r>
            <a:endParaRPr sz="2400">
              <a:latin typeface="Roboto"/>
              <a:ea typeface="Roboto"/>
              <a:cs typeface="Roboto"/>
              <a:sym typeface="Roboto"/>
            </a:endParaRPr>
          </a:p>
          <a:p>
            <a:pPr indent="0" lvl="0" marL="0" rtl="0" algn="l">
              <a:spcBef>
                <a:spcPts val="0"/>
              </a:spcBef>
              <a:spcAft>
                <a:spcPts val="0"/>
              </a:spcAft>
              <a:buNone/>
            </a:pPr>
            <a:r>
              <a:rPr lang="en-US" sz="2400">
                <a:latin typeface="Roboto"/>
                <a:ea typeface="Roboto"/>
                <a:cs typeface="Roboto"/>
                <a:sym typeface="Roboto"/>
              </a:rPr>
              <a:t>Data set: 1734 reviews from Amazon</a:t>
            </a:r>
            <a:endParaRPr sz="2400">
              <a:latin typeface="Roboto"/>
              <a:ea typeface="Roboto"/>
              <a:cs typeface="Roboto"/>
              <a:sym typeface="Roboto"/>
            </a:endParaRPr>
          </a:p>
          <a:p>
            <a:pPr indent="0" lvl="0" marL="0" rtl="0" algn="l">
              <a:spcBef>
                <a:spcPts val="0"/>
              </a:spcBef>
              <a:spcAft>
                <a:spcPts val="0"/>
              </a:spcAft>
              <a:buNone/>
            </a:pPr>
            <a:r>
              <a:rPr lang="en-US" sz="2400">
                <a:latin typeface="Roboto"/>
                <a:ea typeface="Roboto"/>
                <a:cs typeface="Roboto"/>
                <a:sym typeface="Roboto"/>
              </a:rPr>
              <a:t>Classification model: TagHelper (supervised)</a:t>
            </a:r>
            <a:endParaRPr sz="2400">
              <a:latin typeface="Roboto"/>
              <a:ea typeface="Roboto"/>
              <a:cs typeface="Roboto"/>
              <a:sym typeface="Roboto"/>
            </a:endParaRPr>
          </a:p>
          <a:p>
            <a:pPr indent="0" lvl="0" marL="0" rtl="0" algn="l">
              <a:spcBef>
                <a:spcPts val="0"/>
              </a:spcBef>
              <a:spcAft>
                <a:spcPts val="0"/>
              </a:spcAft>
              <a:buNone/>
            </a:pPr>
            <a:r>
              <a:t/>
            </a:r>
            <a:endParaRPr sz="2400">
              <a:latin typeface="Roboto"/>
              <a:ea typeface="Roboto"/>
              <a:cs typeface="Roboto"/>
              <a:sym typeface="Roboto"/>
            </a:endParaRPr>
          </a:p>
          <a:p>
            <a:pPr indent="-381000" lvl="0" marL="457200" rtl="0" algn="l">
              <a:spcBef>
                <a:spcPts val="0"/>
              </a:spcBef>
              <a:spcAft>
                <a:spcPts val="0"/>
              </a:spcAft>
              <a:buSzPts val="2400"/>
              <a:buFont typeface="Roboto"/>
              <a:buChar char="●"/>
            </a:pPr>
            <a:r>
              <a:rPr lang="en-US" sz="2400">
                <a:latin typeface="Roboto"/>
                <a:ea typeface="Roboto"/>
                <a:cs typeface="Roboto"/>
                <a:sym typeface="Roboto"/>
              </a:rPr>
              <a:t>Rating-review misalignment occurs more often in experience goods</a:t>
            </a:r>
            <a:endParaRPr sz="2400">
              <a:latin typeface="Roboto"/>
              <a:ea typeface="Roboto"/>
              <a:cs typeface="Roboto"/>
              <a:sym typeface="Roboto"/>
            </a:endParaRPr>
          </a:p>
          <a:p>
            <a:pPr indent="0" lvl="0" marL="457200" rtl="0" algn="l">
              <a:spcBef>
                <a:spcPts val="0"/>
              </a:spcBef>
              <a:spcAft>
                <a:spcPts val="0"/>
              </a:spcAft>
              <a:buNone/>
            </a:pPr>
            <a:r>
              <a:t/>
            </a:r>
            <a:endParaRPr sz="2400">
              <a:latin typeface="Roboto"/>
              <a:ea typeface="Roboto"/>
              <a:cs typeface="Roboto"/>
              <a:sym typeface="Roboto"/>
            </a:endParaRPr>
          </a:p>
          <a:p>
            <a:pPr indent="-381000" lvl="0" marL="457200" rtl="0" algn="l">
              <a:spcBef>
                <a:spcPts val="0"/>
              </a:spcBef>
              <a:spcAft>
                <a:spcPts val="0"/>
              </a:spcAft>
              <a:buSzPts val="2400"/>
              <a:buFont typeface="Roboto"/>
              <a:buChar char="●"/>
            </a:pPr>
            <a:r>
              <a:rPr lang="en-US" sz="2400">
                <a:latin typeface="Roboto"/>
                <a:ea typeface="Roboto"/>
                <a:cs typeface="Roboto"/>
                <a:sym typeface="Roboto"/>
              </a:rPr>
              <a:t>Misalignment occurs more often in reviews with high star rating. </a:t>
            </a:r>
            <a:endParaRPr sz="2400">
              <a:latin typeface="Roboto"/>
              <a:ea typeface="Roboto"/>
              <a:cs typeface="Roboto"/>
              <a:sym typeface="Roboto"/>
            </a:endParaRPr>
          </a:p>
          <a:p>
            <a:pPr indent="0" lvl="0" marL="0" rtl="0" algn="l">
              <a:spcBef>
                <a:spcPts val="0"/>
              </a:spcBef>
              <a:spcAft>
                <a:spcPts val="0"/>
              </a:spcAft>
              <a:buNone/>
            </a:pPr>
            <a:r>
              <a:t/>
            </a:r>
            <a:endParaRPr sz="2400">
              <a:latin typeface="Roboto"/>
              <a:ea typeface="Roboto"/>
              <a:cs typeface="Roboto"/>
              <a:sym typeface="Roboto"/>
            </a:endParaRPr>
          </a:p>
          <a:p>
            <a:pPr indent="0" lvl="0" marL="0" rtl="0" algn="l">
              <a:spcBef>
                <a:spcPts val="0"/>
              </a:spcBef>
              <a:spcAft>
                <a:spcPts val="0"/>
              </a:spcAft>
              <a:buNone/>
            </a:pPr>
            <a:r>
              <a:t/>
            </a:r>
            <a:endParaRPr sz="2400">
              <a:latin typeface="Roboto"/>
              <a:ea typeface="Roboto"/>
              <a:cs typeface="Roboto"/>
              <a:sym typeface="Roboto"/>
            </a:endParaRPr>
          </a:p>
          <a:p>
            <a:pPr indent="0" lvl="0" marL="0" rtl="0" algn="l">
              <a:spcBef>
                <a:spcPts val="0"/>
              </a:spcBef>
              <a:spcAft>
                <a:spcPts val="0"/>
              </a:spcAft>
              <a:buNone/>
            </a:pPr>
            <a:r>
              <a:t/>
            </a:r>
            <a:endParaRPr sz="2400">
              <a:latin typeface="Roboto"/>
              <a:ea typeface="Roboto"/>
              <a:cs typeface="Roboto"/>
              <a:sym typeface="Roboto"/>
            </a:endParaRPr>
          </a:p>
        </p:txBody>
      </p:sp>
      <p:sp>
        <p:nvSpPr>
          <p:cNvPr id="104" name="Google Shape;104;p17"/>
          <p:cNvSpPr txBox="1"/>
          <p:nvPr/>
        </p:nvSpPr>
        <p:spPr>
          <a:xfrm>
            <a:off x="4226950" y="4984175"/>
            <a:ext cx="4775100" cy="606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a:solidFill>
                  <a:schemeClr val="dk1"/>
                </a:solidFill>
                <a:latin typeface="Roboto"/>
                <a:ea typeface="Roboto"/>
                <a:cs typeface="Roboto"/>
                <a:sym typeface="Roboto"/>
              </a:rPr>
              <a:t>Why Aren’t The Stars Aligned?</a:t>
            </a:r>
            <a:endParaRPr>
              <a:solidFill>
                <a:schemeClr val="dk1"/>
              </a:solidFill>
              <a:latin typeface="Roboto"/>
              <a:ea typeface="Roboto"/>
              <a:cs typeface="Roboto"/>
              <a:sym typeface="Roboto"/>
            </a:endParaRPr>
          </a:p>
          <a:p>
            <a:pPr indent="0" lvl="0" marL="0" rtl="0" algn="r">
              <a:spcBef>
                <a:spcPts val="0"/>
              </a:spcBef>
              <a:spcAft>
                <a:spcPts val="0"/>
              </a:spcAft>
              <a:buNone/>
            </a:pPr>
            <a:r>
              <a:rPr lang="en-US">
                <a:solidFill>
                  <a:schemeClr val="dk1"/>
                </a:solidFill>
                <a:latin typeface="Roboto"/>
                <a:ea typeface="Roboto"/>
                <a:cs typeface="Roboto"/>
                <a:sym typeface="Roboto"/>
              </a:rPr>
              <a:t> An analysis of Online Review Content and Star Ratings.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8"/>
          <p:cNvSpPr txBox="1"/>
          <p:nvPr>
            <p:ph idx="1" type="body"/>
          </p:nvPr>
        </p:nvSpPr>
        <p:spPr>
          <a:xfrm>
            <a:off x="285750" y="1215483"/>
            <a:ext cx="8572500" cy="45963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en-US"/>
              <a:t>Ran a Linux server with a MySQL DB</a:t>
            </a:r>
            <a:br>
              <a:rPr lang="en-US"/>
            </a:br>
            <a:endParaRPr/>
          </a:p>
          <a:p>
            <a:pPr indent="-342900" lvl="0" marL="457200" rtl="0" algn="l">
              <a:spcBef>
                <a:spcPts val="0"/>
              </a:spcBef>
              <a:spcAft>
                <a:spcPts val="0"/>
              </a:spcAft>
              <a:buSzPts val="1800"/>
              <a:buChar char="•"/>
            </a:pPr>
            <a:r>
              <a:rPr lang="en-US"/>
              <a:t>Using Python and Shell scripts to sort, query, and analyze raw review data</a:t>
            </a:r>
            <a:br>
              <a:rPr lang="en-US"/>
            </a:br>
            <a:endParaRPr/>
          </a:p>
          <a:p>
            <a:pPr indent="-342900" lvl="0" marL="457200" rtl="0" algn="l">
              <a:spcBef>
                <a:spcPts val="0"/>
              </a:spcBef>
              <a:spcAft>
                <a:spcPts val="0"/>
              </a:spcAft>
              <a:buSzPts val="1800"/>
              <a:buChar char="•"/>
            </a:pPr>
            <a:r>
              <a:rPr lang="en-US"/>
              <a:t>Generated sentiment scores (VADER) based on reviews samples</a:t>
            </a:r>
            <a:br>
              <a:rPr lang="en-US"/>
            </a:br>
            <a:endParaRPr/>
          </a:p>
          <a:p>
            <a:pPr indent="-342900" lvl="0" marL="457200" rtl="0" algn="l">
              <a:spcBef>
                <a:spcPts val="0"/>
              </a:spcBef>
              <a:spcAft>
                <a:spcPts val="0"/>
              </a:spcAft>
              <a:buSzPts val="1800"/>
              <a:buChar char="•"/>
            </a:pPr>
            <a:r>
              <a:rPr lang="en-US"/>
              <a:t>Used SQL queries to generate relevant statistics, then create graphs with excel</a:t>
            </a:r>
            <a:endParaRPr/>
          </a:p>
        </p:txBody>
      </p:sp>
      <p:sp>
        <p:nvSpPr>
          <p:cNvPr id="110" name="Google Shape;110;p18"/>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u="sng"/>
              <a:t>Data Analysis Method:</a:t>
            </a:r>
            <a:endParaRPr u="sng"/>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9"/>
          <p:cNvSpPr txBox="1"/>
          <p:nvPr>
            <p:ph idx="1" type="body"/>
          </p:nvPr>
        </p:nvSpPr>
        <p:spPr>
          <a:xfrm>
            <a:off x="285750" y="1367883"/>
            <a:ext cx="8572500" cy="45963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Char char="•"/>
            </a:pPr>
            <a:r>
              <a:rPr lang="en-US"/>
              <a:t>Used data set from UCSD (Julian McAuley)</a:t>
            </a:r>
            <a:br>
              <a:rPr lang="en-US"/>
            </a:br>
            <a:endParaRPr/>
          </a:p>
          <a:p>
            <a:pPr indent="-342900" lvl="0" marL="457200" rtl="0" algn="l">
              <a:spcBef>
                <a:spcPts val="0"/>
              </a:spcBef>
              <a:spcAft>
                <a:spcPts val="0"/>
              </a:spcAft>
              <a:buSzPts val="1800"/>
              <a:buChar char="•"/>
            </a:pPr>
            <a:r>
              <a:rPr lang="en-US"/>
              <a:t>Original data set had millions of reviews</a:t>
            </a:r>
            <a:br>
              <a:rPr lang="en-US"/>
            </a:br>
            <a:endParaRPr/>
          </a:p>
          <a:p>
            <a:pPr indent="-342900" lvl="0" marL="457200" rtl="0" algn="l">
              <a:spcBef>
                <a:spcPts val="0"/>
              </a:spcBef>
              <a:spcAft>
                <a:spcPts val="0"/>
              </a:spcAft>
              <a:buSzPts val="1800"/>
              <a:buChar char="•"/>
            </a:pPr>
            <a:r>
              <a:rPr lang="en-US"/>
              <a:t>Sampled 100 products from </a:t>
            </a:r>
            <a:r>
              <a:rPr lang="en-US"/>
              <a:t>each of the 7 </a:t>
            </a:r>
            <a:r>
              <a:rPr lang="en-US"/>
              <a:t>categories along with all the associated reviews</a:t>
            </a:r>
            <a:br>
              <a:rPr lang="en-US"/>
            </a:br>
            <a:endParaRPr/>
          </a:p>
        </p:txBody>
      </p:sp>
      <p:sp>
        <p:nvSpPr>
          <p:cNvPr id="116" name="Google Shape;116;p19"/>
          <p:cNvSpPr txBox="1"/>
          <p:nvPr>
            <p:ph type="title"/>
          </p:nvPr>
        </p:nvSpPr>
        <p:spPr>
          <a:xfrm>
            <a:off x="285750" y="200721"/>
            <a:ext cx="8572500" cy="10149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u="sng"/>
              <a:t>Amazon Data Set:</a:t>
            </a:r>
            <a:endParaRPr u="sng"/>
          </a:p>
        </p:txBody>
      </p:sp>
      <p:graphicFrame>
        <p:nvGraphicFramePr>
          <p:cNvPr id="117" name="Google Shape;117;p19"/>
          <p:cNvGraphicFramePr/>
          <p:nvPr/>
        </p:nvGraphicFramePr>
        <p:xfrm>
          <a:off x="449225" y="5046200"/>
          <a:ext cx="3000000" cy="3000000"/>
        </p:xfrm>
        <a:graphic>
          <a:graphicData uri="http://schemas.openxmlformats.org/drawingml/2006/table">
            <a:tbl>
              <a:tblPr>
                <a:noFill/>
                <a:tableStyleId>{0C69A456-8285-433D-BC75-728B196D8FF8}</a:tableStyleId>
              </a:tblPr>
              <a:tblGrid>
                <a:gridCol w="1034150"/>
                <a:gridCol w="1034150"/>
                <a:gridCol w="1093350"/>
                <a:gridCol w="974950"/>
                <a:gridCol w="1034150"/>
                <a:gridCol w="1034150"/>
                <a:gridCol w="1034150"/>
              </a:tblGrid>
              <a:tr h="821475">
                <a:tc>
                  <a:txBody>
                    <a:bodyPr/>
                    <a:lstStyle/>
                    <a:p>
                      <a:pPr indent="0" lvl="0" marL="0" rtl="0" algn="l">
                        <a:spcBef>
                          <a:spcPts val="0"/>
                        </a:spcBef>
                        <a:spcAft>
                          <a:spcPts val="0"/>
                        </a:spcAft>
                        <a:buNone/>
                      </a:pPr>
                      <a:r>
                        <a:rPr lang="en-US"/>
                        <a:t>Beauty</a:t>
                      </a:r>
                      <a:endParaRPr/>
                    </a:p>
                  </a:txBody>
                  <a:tcPr marT="91425" marB="91425" marR="91425" marL="91425"/>
                </a:tc>
                <a:tc>
                  <a:txBody>
                    <a:bodyPr/>
                    <a:lstStyle/>
                    <a:p>
                      <a:pPr indent="0" lvl="0" marL="0" rtl="0" algn="l">
                        <a:spcBef>
                          <a:spcPts val="0"/>
                        </a:spcBef>
                        <a:spcAft>
                          <a:spcPts val="0"/>
                        </a:spcAft>
                        <a:buNone/>
                      </a:pPr>
                      <a:r>
                        <a:rPr lang="en-US"/>
                        <a:t>Clothing, Shoes, Jewelry</a:t>
                      </a:r>
                      <a:endParaRPr/>
                    </a:p>
                  </a:txBody>
                  <a:tcPr marT="91425" marB="91425" marR="91425" marL="91425"/>
                </a:tc>
                <a:tc>
                  <a:txBody>
                    <a:bodyPr/>
                    <a:lstStyle/>
                    <a:p>
                      <a:pPr indent="0" lvl="0" marL="0" rtl="0" algn="l">
                        <a:spcBef>
                          <a:spcPts val="0"/>
                        </a:spcBef>
                        <a:spcAft>
                          <a:spcPts val="0"/>
                        </a:spcAft>
                        <a:buNone/>
                      </a:pPr>
                      <a:r>
                        <a:rPr lang="en-US"/>
                        <a:t>Electronics</a:t>
                      </a:r>
                      <a:endParaRPr/>
                    </a:p>
                  </a:txBody>
                  <a:tcPr marT="91425" marB="91425" marR="91425" marL="91425"/>
                </a:tc>
                <a:tc>
                  <a:txBody>
                    <a:bodyPr/>
                    <a:lstStyle/>
                    <a:p>
                      <a:pPr indent="0" lvl="0" marL="0" rtl="0" algn="l">
                        <a:spcBef>
                          <a:spcPts val="0"/>
                        </a:spcBef>
                        <a:spcAft>
                          <a:spcPts val="0"/>
                        </a:spcAft>
                        <a:buNone/>
                      </a:pPr>
                      <a:r>
                        <a:rPr lang="en-US"/>
                        <a:t>Movies and TV</a:t>
                      </a:r>
                      <a:endParaRPr/>
                    </a:p>
                  </a:txBody>
                  <a:tcPr marT="91425" marB="91425" marR="91425" marL="91425"/>
                </a:tc>
                <a:tc>
                  <a:txBody>
                    <a:bodyPr/>
                    <a:lstStyle/>
                    <a:p>
                      <a:pPr indent="0" lvl="0" marL="0" rtl="0" algn="l">
                        <a:spcBef>
                          <a:spcPts val="0"/>
                        </a:spcBef>
                        <a:spcAft>
                          <a:spcPts val="0"/>
                        </a:spcAft>
                        <a:buNone/>
                      </a:pPr>
                      <a:r>
                        <a:rPr lang="en-US"/>
                        <a:t>Office Products</a:t>
                      </a:r>
                      <a:endParaRPr/>
                    </a:p>
                  </a:txBody>
                  <a:tcPr marT="91425" marB="91425" marR="91425" marL="91425"/>
                </a:tc>
                <a:tc>
                  <a:txBody>
                    <a:bodyPr/>
                    <a:lstStyle/>
                    <a:p>
                      <a:pPr indent="0" lvl="0" marL="0" rtl="0" algn="l">
                        <a:spcBef>
                          <a:spcPts val="0"/>
                        </a:spcBef>
                        <a:spcAft>
                          <a:spcPts val="0"/>
                        </a:spcAft>
                        <a:buNone/>
                      </a:pPr>
                      <a:r>
                        <a:rPr lang="en-US"/>
                        <a:t>Sports and Outdoors</a:t>
                      </a:r>
                      <a:endParaRPr/>
                    </a:p>
                  </a:txBody>
                  <a:tcPr marT="91425" marB="91425" marR="91425" marL="91425"/>
                </a:tc>
                <a:tc>
                  <a:txBody>
                    <a:bodyPr/>
                    <a:lstStyle/>
                    <a:p>
                      <a:pPr indent="0" lvl="0" marL="0" rtl="0" algn="l">
                        <a:spcBef>
                          <a:spcPts val="0"/>
                        </a:spcBef>
                        <a:spcAft>
                          <a:spcPts val="0"/>
                        </a:spcAft>
                        <a:buNone/>
                      </a:pPr>
                      <a:r>
                        <a:rPr lang="en-US"/>
                        <a:t>Video Games</a:t>
                      </a:r>
                      <a:endParaRPr/>
                    </a:p>
                  </a:txBody>
                  <a:tcPr marT="91425" marB="91425" marR="91425" marL="91425"/>
                </a:tc>
              </a:tr>
              <a:tr h="397225">
                <a:tc>
                  <a:txBody>
                    <a:bodyPr/>
                    <a:lstStyle/>
                    <a:p>
                      <a:pPr indent="0" lvl="0" marL="0" rtl="0" algn="l">
                        <a:spcBef>
                          <a:spcPts val="0"/>
                        </a:spcBef>
                        <a:spcAft>
                          <a:spcPts val="0"/>
                        </a:spcAft>
                        <a:buNone/>
                      </a:pPr>
                      <a:r>
                        <a:rPr lang="en-US"/>
                        <a:t>100</a:t>
                      </a:r>
                      <a:endParaRPr/>
                    </a:p>
                  </a:txBody>
                  <a:tcPr marT="91425" marB="91425" marR="91425" marL="91425"/>
                </a:tc>
                <a:tc>
                  <a:txBody>
                    <a:bodyPr/>
                    <a:lstStyle/>
                    <a:p>
                      <a:pPr indent="0" lvl="0" marL="0" rtl="0" algn="l">
                        <a:spcBef>
                          <a:spcPts val="0"/>
                        </a:spcBef>
                        <a:spcAft>
                          <a:spcPts val="0"/>
                        </a:spcAft>
                        <a:buNone/>
                      </a:pPr>
                      <a:r>
                        <a:rPr lang="en-US"/>
                        <a:t>100</a:t>
                      </a:r>
                      <a:endParaRPr/>
                    </a:p>
                  </a:txBody>
                  <a:tcPr marT="91425" marB="91425" marR="91425" marL="91425"/>
                </a:tc>
                <a:tc>
                  <a:txBody>
                    <a:bodyPr/>
                    <a:lstStyle/>
                    <a:p>
                      <a:pPr indent="0" lvl="0" marL="0" rtl="0" algn="l">
                        <a:spcBef>
                          <a:spcPts val="0"/>
                        </a:spcBef>
                        <a:spcAft>
                          <a:spcPts val="0"/>
                        </a:spcAft>
                        <a:buNone/>
                      </a:pPr>
                      <a:r>
                        <a:rPr lang="en-US"/>
                        <a:t>100</a:t>
                      </a:r>
                      <a:endParaRPr/>
                    </a:p>
                  </a:txBody>
                  <a:tcPr marT="91425" marB="91425" marR="91425" marL="91425"/>
                </a:tc>
                <a:tc>
                  <a:txBody>
                    <a:bodyPr/>
                    <a:lstStyle/>
                    <a:p>
                      <a:pPr indent="0" lvl="0" marL="0" rtl="0" algn="l">
                        <a:spcBef>
                          <a:spcPts val="0"/>
                        </a:spcBef>
                        <a:spcAft>
                          <a:spcPts val="0"/>
                        </a:spcAft>
                        <a:buNone/>
                      </a:pPr>
                      <a:r>
                        <a:rPr lang="en-US"/>
                        <a:t>100</a:t>
                      </a:r>
                      <a:endParaRPr/>
                    </a:p>
                  </a:txBody>
                  <a:tcPr marT="91425" marB="91425" marR="91425" marL="91425"/>
                </a:tc>
                <a:tc>
                  <a:txBody>
                    <a:bodyPr/>
                    <a:lstStyle/>
                    <a:p>
                      <a:pPr indent="0" lvl="0" marL="0" rtl="0" algn="l">
                        <a:spcBef>
                          <a:spcPts val="0"/>
                        </a:spcBef>
                        <a:spcAft>
                          <a:spcPts val="0"/>
                        </a:spcAft>
                        <a:buNone/>
                      </a:pPr>
                      <a:r>
                        <a:rPr lang="en-US"/>
                        <a:t>100</a:t>
                      </a:r>
                      <a:endParaRPr/>
                    </a:p>
                  </a:txBody>
                  <a:tcPr marT="91425" marB="91425" marR="91425" marL="91425"/>
                </a:tc>
                <a:tc>
                  <a:txBody>
                    <a:bodyPr/>
                    <a:lstStyle/>
                    <a:p>
                      <a:pPr indent="0" lvl="0" marL="0" rtl="0" algn="l">
                        <a:spcBef>
                          <a:spcPts val="0"/>
                        </a:spcBef>
                        <a:spcAft>
                          <a:spcPts val="0"/>
                        </a:spcAft>
                        <a:buNone/>
                      </a:pPr>
                      <a:r>
                        <a:rPr lang="en-US"/>
                        <a:t>100</a:t>
                      </a:r>
                      <a:endParaRPr/>
                    </a:p>
                  </a:txBody>
                  <a:tcPr marT="91425" marB="91425" marR="91425" marL="91425"/>
                </a:tc>
                <a:tc>
                  <a:txBody>
                    <a:bodyPr/>
                    <a:lstStyle/>
                    <a:p>
                      <a:pPr indent="0" lvl="0" marL="0" rtl="0" algn="l">
                        <a:spcBef>
                          <a:spcPts val="0"/>
                        </a:spcBef>
                        <a:spcAft>
                          <a:spcPts val="0"/>
                        </a:spcAft>
                        <a:buNone/>
                      </a:pPr>
                      <a:r>
                        <a:rPr lang="en-US"/>
                        <a:t>100</a:t>
                      </a:r>
                      <a:endParaRPr/>
                    </a:p>
                  </a:txBody>
                  <a:tcPr marT="91425" marB="91425" marR="91425" marL="91425"/>
                </a:tc>
              </a:tr>
            </a:tbl>
          </a:graphicData>
        </a:graphic>
      </p:graphicFrame>
      <p:sp>
        <p:nvSpPr>
          <p:cNvPr id="118" name="Google Shape;118;p19"/>
          <p:cNvSpPr txBox="1"/>
          <p:nvPr/>
        </p:nvSpPr>
        <p:spPr>
          <a:xfrm>
            <a:off x="823925" y="1907200"/>
            <a:ext cx="4825200" cy="29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100" u="sng">
                <a:solidFill>
                  <a:schemeClr val="hlink"/>
                </a:solidFill>
                <a:hlinkClick r:id="rId3"/>
              </a:rPr>
              <a:t>http://jmcauley.ucsd.edu/data/amazon/</a:t>
            </a:r>
            <a:endParaRPr>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0"/>
          <p:cNvSpPr txBox="1"/>
          <p:nvPr>
            <p:ph type="title"/>
          </p:nvPr>
        </p:nvSpPr>
        <p:spPr>
          <a:xfrm>
            <a:off x="285750" y="211873"/>
            <a:ext cx="8572500" cy="10035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A7934B"/>
              </a:buClr>
              <a:buSzPts val="3240"/>
              <a:buFont typeface="Roboto"/>
              <a:buNone/>
            </a:pPr>
            <a:r>
              <a:rPr lang="en-US" sz="3240" u="sng"/>
              <a:t>Potential Issues with Amazon Data Set:</a:t>
            </a:r>
            <a:endParaRPr u="sng"/>
          </a:p>
        </p:txBody>
      </p:sp>
      <p:sp>
        <p:nvSpPr>
          <p:cNvPr id="124" name="Google Shape;124;p20"/>
          <p:cNvSpPr txBox="1"/>
          <p:nvPr>
            <p:ph idx="1" type="body"/>
          </p:nvPr>
        </p:nvSpPr>
        <p:spPr>
          <a:xfrm>
            <a:off x="285750" y="1520283"/>
            <a:ext cx="8572500" cy="4596300"/>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0"/>
              </a:spcBef>
              <a:spcAft>
                <a:spcPts val="0"/>
              </a:spcAft>
              <a:buSzPts val="1800"/>
              <a:buChar char="•"/>
            </a:pPr>
            <a:r>
              <a:rPr lang="en-US"/>
              <a:t>Amazon data only goes until 2014</a:t>
            </a:r>
            <a:br>
              <a:rPr lang="en-US"/>
            </a:br>
            <a:endParaRPr/>
          </a:p>
          <a:p>
            <a:pPr indent="-342900" lvl="1" marL="914400" rtl="0" algn="l">
              <a:lnSpc>
                <a:spcPct val="90000"/>
              </a:lnSpc>
              <a:spcBef>
                <a:spcPts val="0"/>
              </a:spcBef>
              <a:spcAft>
                <a:spcPts val="0"/>
              </a:spcAft>
              <a:buSzPts val="1800"/>
              <a:buChar char="•"/>
            </a:pPr>
            <a:r>
              <a:rPr lang="en-US"/>
              <a:t>Walmart data is from October 2019</a:t>
            </a:r>
            <a:br>
              <a:rPr lang="en-US"/>
            </a:br>
            <a:endParaRPr/>
          </a:p>
          <a:p>
            <a:pPr indent="0" lvl="0" marL="0" rtl="0" algn="l">
              <a:lnSpc>
                <a:spcPct val="90000"/>
              </a:lnSpc>
              <a:spcBef>
                <a:spcPts val="0"/>
              </a:spcBef>
              <a:spcAft>
                <a:spcPts val="0"/>
              </a:spcAft>
              <a:buNone/>
            </a:pPr>
            <a:r>
              <a:t/>
            </a:r>
            <a:endParaRPr/>
          </a:p>
          <a:p>
            <a:pPr indent="-342900" lvl="0" marL="457200" rtl="0" algn="l">
              <a:lnSpc>
                <a:spcPct val="90000"/>
              </a:lnSpc>
              <a:spcBef>
                <a:spcPts val="0"/>
              </a:spcBef>
              <a:spcAft>
                <a:spcPts val="0"/>
              </a:spcAft>
              <a:buSzPts val="1800"/>
              <a:buChar char="•"/>
            </a:pPr>
            <a:r>
              <a:rPr lang="en-US"/>
              <a:t>Samples from Amazon dataset are clustered in the beginning of the alphabet</a:t>
            </a:r>
            <a:endParaRPr/>
          </a:p>
          <a:p>
            <a:pPr indent="0" lvl="0" marL="0" rtl="0" algn="l">
              <a:lnSpc>
                <a:spcPct val="90000"/>
              </a:lnSpc>
              <a:spcBef>
                <a:spcPts val="0"/>
              </a:spcBef>
              <a:spcAft>
                <a:spcPts val="0"/>
              </a:spcAft>
              <a:buNone/>
            </a:pPr>
            <a:r>
              <a:t/>
            </a:r>
            <a:endParaRPr/>
          </a:p>
          <a:p>
            <a:pPr indent="0" lvl="0" marL="228600" rtl="0" algn="l">
              <a:lnSpc>
                <a:spcPct val="90000"/>
              </a:lnSpc>
              <a:spcBef>
                <a:spcPts val="1000"/>
              </a:spcBef>
              <a:spcAft>
                <a:spcPts val="0"/>
              </a:spcAft>
              <a:buNone/>
            </a:pPr>
            <a:r>
              <a:rPr lang="en-US"/>
              <a:t>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285750" y="211873"/>
            <a:ext cx="8572500" cy="100361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A7934B"/>
              </a:buClr>
              <a:buSzPts val="3240"/>
              <a:buFont typeface="Roboto"/>
              <a:buNone/>
            </a:pPr>
            <a:r>
              <a:rPr lang="en-US" sz="3240" u="sng"/>
              <a:t>Walmart Data Set:</a:t>
            </a:r>
            <a:endParaRPr u="sng"/>
          </a:p>
        </p:txBody>
      </p:sp>
      <p:sp>
        <p:nvSpPr>
          <p:cNvPr id="130" name="Google Shape;130;p21"/>
          <p:cNvSpPr txBox="1"/>
          <p:nvPr>
            <p:ph idx="1" type="body"/>
          </p:nvPr>
        </p:nvSpPr>
        <p:spPr>
          <a:xfrm>
            <a:off x="285750" y="1215483"/>
            <a:ext cx="8572500" cy="4596300"/>
          </a:xfrm>
          <a:prstGeom prst="rect">
            <a:avLst/>
          </a:prstGeom>
          <a:noFill/>
          <a:ln>
            <a:noFill/>
          </a:ln>
        </p:spPr>
        <p:txBody>
          <a:bodyPr anchorCtr="0" anchor="t" bIns="45700" lIns="91425" spcFirstLastPara="1" rIns="91425" wrap="square" tIns="45700">
            <a:noAutofit/>
          </a:bodyPr>
          <a:lstStyle/>
          <a:p>
            <a:pPr indent="-228600" lvl="0" marL="228600" rtl="0" algn="l">
              <a:lnSpc>
                <a:spcPct val="90000"/>
              </a:lnSpc>
              <a:spcBef>
                <a:spcPts val="0"/>
              </a:spcBef>
              <a:spcAft>
                <a:spcPts val="0"/>
              </a:spcAft>
              <a:buClr>
                <a:schemeClr val="dk1"/>
              </a:buClr>
              <a:buSzPts val="2800"/>
              <a:buChar char="•"/>
            </a:pPr>
            <a:r>
              <a:rPr lang="en-US"/>
              <a:t>To compare with the Amazon dataset, we produce</a:t>
            </a:r>
            <a:r>
              <a:rPr lang="en-US"/>
              <a:t>d</a:t>
            </a:r>
            <a:r>
              <a:rPr lang="en-US"/>
              <a:t> our own dataset from Walmart.com</a:t>
            </a:r>
            <a:endParaRPr/>
          </a:p>
          <a:p>
            <a:pPr indent="-228600" lvl="0" marL="228600" rtl="0" algn="l">
              <a:lnSpc>
                <a:spcPct val="90000"/>
              </a:lnSpc>
              <a:spcBef>
                <a:spcPts val="1000"/>
              </a:spcBef>
              <a:spcAft>
                <a:spcPts val="0"/>
              </a:spcAft>
              <a:buClr>
                <a:schemeClr val="dk1"/>
              </a:buClr>
              <a:buSzPts val="2800"/>
              <a:buChar char="•"/>
            </a:pPr>
            <a:r>
              <a:rPr lang="en-US"/>
              <a:t>The dataset </a:t>
            </a:r>
            <a:r>
              <a:rPr lang="en-US"/>
              <a:t>was</a:t>
            </a:r>
            <a:r>
              <a:rPr lang="en-US"/>
              <a:t> collected by scraping several pages within </a:t>
            </a:r>
            <a:r>
              <a:rPr lang="en-US"/>
              <a:t>the </a:t>
            </a:r>
            <a:r>
              <a:rPr lang="en-US"/>
              <a:t>same categories as the Amazon dataset</a:t>
            </a:r>
            <a:endParaRPr/>
          </a:p>
          <a:p>
            <a:pPr indent="-228600" lvl="0" marL="228600" rtl="0" algn="l">
              <a:lnSpc>
                <a:spcPct val="90000"/>
              </a:lnSpc>
              <a:spcBef>
                <a:spcPts val="1000"/>
              </a:spcBef>
              <a:spcAft>
                <a:spcPts val="0"/>
              </a:spcAft>
              <a:buSzPts val="2800"/>
              <a:buChar char="•"/>
            </a:pPr>
            <a:r>
              <a:rPr lang="en-US"/>
              <a:t>The goal </a:t>
            </a:r>
            <a:r>
              <a:rPr lang="en-US"/>
              <a:t>was</a:t>
            </a:r>
            <a:r>
              <a:rPr lang="en-US"/>
              <a:t> to collect 100 products per category to match the Amazon set</a:t>
            </a:r>
            <a:endParaRPr/>
          </a:p>
          <a:p>
            <a:pPr indent="-228600" lvl="1" marL="685800" rtl="0" algn="l">
              <a:lnSpc>
                <a:spcPct val="90000"/>
              </a:lnSpc>
              <a:spcBef>
                <a:spcPts val="1000"/>
              </a:spcBef>
              <a:spcAft>
                <a:spcPts val="0"/>
              </a:spcAft>
              <a:buSzPts val="1800"/>
              <a:buChar char="•"/>
            </a:pPr>
            <a:r>
              <a:rPr lang="en-US"/>
              <a:t>However, the number of products varied per category</a:t>
            </a:r>
            <a:endParaRPr/>
          </a:p>
          <a:p>
            <a:pPr indent="0" lvl="0" marL="228600" rtl="0" algn="l">
              <a:lnSpc>
                <a:spcPct val="90000"/>
              </a:lnSpc>
              <a:spcBef>
                <a:spcPts val="1000"/>
              </a:spcBef>
              <a:spcAft>
                <a:spcPts val="0"/>
              </a:spcAft>
              <a:buNone/>
            </a:pPr>
            <a:r>
              <a:rPr lang="en-US"/>
              <a:t>	</a:t>
            </a:r>
            <a:endParaRPr/>
          </a:p>
        </p:txBody>
      </p:sp>
      <p:graphicFrame>
        <p:nvGraphicFramePr>
          <p:cNvPr id="131" name="Google Shape;131;p21"/>
          <p:cNvGraphicFramePr/>
          <p:nvPr/>
        </p:nvGraphicFramePr>
        <p:xfrm>
          <a:off x="449225" y="5046200"/>
          <a:ext cx="3000000" cy="3000000"/>
        </p:xfrm>
        <a:graphic>
          <a:graphicData uri="http://schemas.openxmlformats.org/drawingml/2006/table">
            <a:tbl>
              <a:tblPr>
                <a:noFill/>
                <a:tableStyleId>{0C69A456-8285-433D-BC75-728B196D8FF8}</a:tableStyleId>
              </a:tblPr>
              <a:tblGrid>
                <a:gridCol w="1034150"/>
                <a:gridCol w="1034150"/>
                <a:gridCol w="1093350"/>
                <a:gridCol w="974950"/>
                <a:gridCol w="1034150"/>
                <a:gridCol w="1034150"/>
                <a:gridCol w="1034150"/>
              </a:tblGrid>
              <a:tr h="821475">
                <a:tc>
                  <a:txBody>
                    <a:bodyPr/>
                    <a:lstStyle/>
                    <a:p>
                      <a:pPr indent="0" lvl="0" marL="0" rtl="0" algn="l">
                        <a:spcBef>
                          <a:spcPts val="0"/>
                        </a:spcBef>
                        <a:spcAft>
                          <a:spcPts val="0"/>
                        </a:spcAft>
                        <a:buNone/>
                      </a:pPr>
                      <a:r>
                        <a:rPr lang="en-US"/>
                        <a:t>Beauty</a:t>
                      </a:r>
                      <a:endParaRPr/>
                    </a:p>
                  </a:txBody>
                  <a:tcPr marT="91425" marB="91425" marR="91425" marL="91425"/>
                </a:tc>
                <a:tc>
                  <a:txBody>
                    <a:bodyPr/>
                    <a:lstStyle/>
                    <a:p>
                      <a:pPr indent="0" lvl="0" marL="0" rtl="0" algn="l">
                        <a:spcBef>
                          <a:spcPts val="0"/>
                        </a:spcBef>
                        <a:spcAft>
                          <a:spcPts val="0"/>
                        </a:spcAft>
                        <a:buNone/>
                      </a:pPr>
                      <a:r>
                        <a:rPr lang="en-US"/>
                        <a:t>Clothing, Shoes, Jewelry</a:t>
                      </a:r>
                      <a:endParaRPr/>
                    </a:p>
                  </a:txBody>
                  <a:tcPr marT="91425" marB="91425" marR="91425" marL="91425"/>
                </a:tc>
                <a:tc>
                  <a:txBody>
                    <a:bodyPr/>
                    <a:lstStyle/>
                    <a:p>
                      <a:pPr indent="0" lvl="0" marL="0" rtl="0" algn="l">
                        <a:spcBef>
                          <a:spcPts val="0"/>
                        </a:spcBef>
                        <a:spcAft>
                          <a:spcPts val="0"/>
                        </a:spcAft>
                        <a:buNone/>
                      </a:pPr>
                      <a:r>
                        <a:rPr lang="en-US"/>
                        <a:t>Electronics</a:t>
                      </a:r>
                      <a:endParaRPr/>
                    </a:p>
                  </a:txBody>
                  <a:tcPr marT="91425" marB="91425" marR="91425" marL="91425"/>
                </a:tc>
                <a:tc>
                  <a:txBody>
                    <a:bodyPr/>
                    <a:lstStyle/>
                    <a:p>
                      <a:pPr indent="0" lvl="0" marL="0" rtl="0" algn="l">
                        <a:spcBef>
                          <a:spcPts val="0"/>
                        </a:spcBef>
                        <a:spcAft>
                          <a:spcPts val="0"/>
                        </a:spcAft>
                        <a:buNone/>
                      </a:pPr>
                      <a:r>
                        <a:rPr lang="en-US"/>
                        <a:t>Movies and TV</a:t>
                      </a:r>
                      <a:endParaRPr/>
                    </a:p>
                  </a:txBody>
                  <a:tcPr marT="91425" marB="91425" marR="91425" marL="91425"/>
                </a:tc>
                <a:tc>
                  <a:txBody>
                    <a:bodyPr/>
                    <a:lstStyle/>
                    <a:p>
                      <a:pPr indent="0" lvl="0" marL="0" rtl="0" algn="l">
                        <a:spcBef>
                          <a:spcPts val="0"/>
                        </a:spcBef>
                        <a:spcAft>
                          <a:spcPts val="0"/>
                        </a:spcAft>
                        <a:buNone/>
                      </a:pPr>
                      <a:r>
                        <a:rPr lang="en-US"/>
                        <a:t>Office Products</a:t>
                      </a:r>
                      <a:endParaRPr/>
                    </a:p>
                  </a:txBody>
                  <a:tcPr marT="91425" marB="91425" marR="91425" marL="91425"/>
                </a:tc>
                <a:tc>
                  <a:txBody>
                    <a:bodyPr/>
                    <a:lstStyle/>
                    <a:p>
                      <a:pPr indent="0" lvl="0" marL="0" rtl="0" algn="l">
                        <a:spcBef>
                          <a:spcPts val="0"/>
                        </a:spcBef>
                        <a:spcAft>
                          <a:spcPts val="0"/>
                        </a:spcAft>
                        <a:buNone/>
                      </a:pPr>
                      <a:r>
                        <a:rPr lang="en-US"/>
                        <a:t>Sports and Outdoors</a:t>
                      </a:r>
                      <a:endParaRPr/>
                    </a:p>
                  </a:txBody>
                  <a:tcPr marT="91425" marB="91425" marR="91425" marL="91425"/>
                </a:tc>
                <a:tc>
                  <a:txBody>
                    <a:bodyPr/>
                    <a:lstStyle/>
                    <a:p>
                      <a:pPr indent="0" lvl="0" marL="0" rtl="0" algn="l">
                        <a:spcBef>
                          <a:spcPts val="0"/>
                        </a:spcBef>
                        <a:spcAft>
                          <a:spcPts val="0"/>
                        </a:spcAft>
                        <a:buNone/>
                      </a:pPr>
                      <a:r>
                        <a:rPr lang="en-US"/>
                        <a:t>Video Games</a:t>
                      </a:r>
                      <a:endParaRPr/>
                    </a:p>
                  </a:txBody>
                  <a:tcPr marT="91425" marB="91425" marR="91425" marL="91425"/>
                </a:tc>
              </a:tr>
              <a:tr h="397225">
                <a:tc>
                  <a:txBody>
                    <a:bodyPr/>
                    <a:lstStyle/>
                    <a:p>
                      <a:pPr indent="0" lvl="0" marL="0" rtl="0" algn="l">
                        <a:spcBef>
                          <a:spcPts val="0"/>
                        </a:spcBef>
                        <a:spcAft>
                          <a:spcPts val="0"/>
                        </a:spcAft>
                        <a:buNone/>
                      </a:pPr>
                      <a:r>
                        <a:rPr lang="en-US"/>
                        <a:t>99</a:t>
                      </a:r>
                      <a:endParaRPr/>
                    </a:p>
                  </a:txBody>
                  <a:tcPr marT="91425" marB="91425" marR="91425" marL="91425"/>
                </a:tc>
                <a:tc>
                  <a:txBody>
                    <a:bodyPr/>
                    <a:lstStyle/>
                    <a:p>
                      <a:pPr indent="0" lvl="0" marL="0" rtl="0" algn="l">
                        <a:spcBef>
                          <a:spcPts val="0"/>
                        </a:spcBef>
                        <a:spcAft>
                          <a:spcPts val="0"/>
                        </a:spcAft>
                        <a:buNone/>
                      </a:pPr>
                      <a:r>
                        <a:rPr lang="en-US"/>
                        <a:t>106</a:t>
                      </a:r>
                      <a:endParaRPr/>
                    </a:p>
                  </a:txBody>
                  <a:tcPr marT="91425" marB="91425" marR="91425" marL="91425"/>
                </a:tc>
                <a:tc>
                  <a:txBody>
                    <a:bodyPr/>
                    <a:lstStyle/>
                    <a:p>
                      <a:pPr indent="0" lvl="0" marL="0" rtl="0" algn="l">
                        <a:spcBef>
                          <a:spcPts val="0"/>
                        </a:spcBef>
                        <a:spcAft>
                          <a:spcPts val="0"/>
                        </a:spcAft>
                        <a:buNone/>
                      </a:pPr>
                      <a:r>
                        <a:rPr lang="en-US"/>
                        <a:t>100</a:t>
                      </a:r>
                      <a:endParaRPr/>
                    </a:p>
                  </a:txBody>
                  <a:tcPr marT="91425" marB="91425" marR="91425" marL="91425"/>
                </a:tc>
                <a:tc>
                  <a:txBody>
                    <a:bodyPr/>
                    <a:lstStyle/>
                    <a:p>
                      <a:pPr indent="0" lvl="0" marL="0" rtl="0" algn="l">
                        <a:spcBef>
                          <a:spcPts val="0"/>
                        </a:spcBef>
                        <a:spcAft>
                          <a:spcPts val="0"/>
                        </a:spcAft>
                        <a:buNone/>
                      </a:pPr>
                      <a:r>
                        <a:rPr lang="en-US"/>
                        <a:t>109</a:t>
                      </a:r>
                      <a:endParaRPr/>
                    </a:p>
                  </a:txBody>
                  <a:tcPr marT="91425" marB="91425" marR="91425" marL="91425"/>
                </a:tc>
                <a:tc>
                  <a:txBody>
                    <a:bodyPr/>
                    <a:lstStyle/>
                    <a:p>
                      <a:pPr indent="0" lvl="0" marL="0" rtl="0" algn="l">
                        <a:spcBef>
                          <a:spcPts val="0"/>
                        </a:spcBef>
                        <a:spcAft>
                          <a:spcPts val="0"/>
                        </a:spcAft>
                        <a:buNone/>
                      </a:pPr>
                      <a:r>
                        <a:rPr lang="en-US"/>
                        <a:t>80</a:t>
                      </a:r>
                      <a:endParaRPr/>
                    </a:p>
                  </a:txBody>
                  <a:tcPr marT="91425" marB="91425" marR="91425" marL="91425"/>
                </a:tc>
                <a:tc>
                  <a:txBody>
                    <a:bodyPr/>
                    <a:lstStyle/>
                    <a:p>
                      <a:pPr indent="0" lvl="0" marL="0" rtl="0" algn="l">
                        <a:spcBef>
                          <a:spcPts val="0"/>
                        </a:spcBef>
                        <a:spcAft>
                          <a:spcPts val="0"/>
                        </a:spcAft>
                        <a:buNone/>
                      </a:pPr>
                      <a:r>
                        <a:rPr lang="en-US"/>
                        <a:t>81</a:t>
                      </a:r>
                      <a:endParaRPr/>
                    </a:p>
                  </a:txBody>
                  <a:tcPr marT="91425" marB="91425" marR="91425" marL="91425"/>
                </a:tc>
                <a:tc>
                  <a:txBody>
                    <a:bodyPr/>
                    <a:lstStyle/>
                    <a:p>
                      <a:pPr indent="0" lvl="0" marL="0" rtl="0" algn="l">
                        <a:spcBef>
                          <a:spcPts val="0"/>
                        </a:spcBef>
                        <a:spcAft>
                          <a:spcPts val="0"/>
                        </a:spcAft>
                        <a:buNone/>
                      </a:pPr>
                      <a:r>
                        <a:rPr lang="en-US"/>
                        <a:t>106</a:t>
                      </a:r>
                      <a:endParaRPr/>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1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